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8" r:id="rId1"/>
  </p:sldMasterIdLst>
  <p:notesMasterIdLst>
    <p:notesMasterId r:id="rId50"/>
  </p:notesMasterIdLst>
  <p:handoutMasterIdLst>
    <p:handoutMasterId r:id="rId51"/>
  </p:handoutMasterIdLst>
  <p:sldIdLst>
    <p:sldId id="347" r:id="rId2"/>
    <p:sldId id="393" r:id="rId3"/>
    <p:sldId id="348" r:id="rId4"/>
    <p:sldId id="342" r:id="rId5"/>
    <p:sldId id="34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92" r:id="rId37"/>
    <p:sldId id="380" r:id="rId38"/>
    <p:sldId id="381" r:id="rId39"/>
    <p:sldId id="382" r:id="rId40"/>
    <p:sldId id="383" r:id="rId41"/>
    <p:sldId id="384" r:id="rId42"/>
    <p:sldId id="385" r:id="rId43"/>
    <p:sldId id="386" r:id="rId44"/>
    <p:sldId id="387" r:id="rId45"/>
    <p:sldId id="391" r:id="rId46"/>
    <p:sldId id="388" r:id="rId47"/>
    <p:sldId id="389" r:id="rId48"/>
    <p:sldId id="390" r:id="rId49"/>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1" autoAdjust="0"/>
    <p:restoredTop sz="86428" autoAdjust="0"/>
  </p:normalViewPr>
  <p:slideViewPr>
    <p:cSldViewPr snapToGrid="0">
      <p:cViewPr varScale="1">
        <p:scale>
          <a:sx n="186" d="100"/>
          <a:sy n="186" d="100"/>
        </p:scale>
        <p:origin x="680" y="3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11/10/16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11/10/16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34893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a:t>
            </a:r>
            <a:r>
              <a:rPr lang="en-US" baseline="0" dirty="0" smtClean="0"/>
              <a:t> value from raw data with lookups </a:t>
            </a:r>
          </a:p>
          <a:p>
            <a:r>
              <a:rPr lang="en-US" baseline="0" dirty="0" smtClean="0"/>
              <a:t>the context describes the situation - domain expertise from your organization </a:t>
            </a:r>
          </a:p>
          <a:p>
            <a:endParaRPr lang="en-US" baseline="0" dirty="0" smtClean="0"/>
          </a:p>
          <a:p>
            <a:r>
              <a:rPr lang="en-US" baseline="0" dirty="0" smtClean="0"/>
              <a:t>top example - read it is contextual but static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15</a:t>
            </a:fld>
            <a:endParaRPr lang="en-US"/>
          </a:p>
        </p:txBody>
      </p:sp>
    </p:spTree>
    <p:extLst>
      <p:ext uri="{BB962C8B-B14F-4D97-AF65-F5344CB8AC3E}">
        <p14:creationId xmlns:p14="http://schemas.microsoft.com/office/powerpoint/2010/main" val="209980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can’t answer the question, either</a:t>
            </a:r>
            <a:r>
              <a:rPr lang="en-US" baseline="0" dirty="0" smtClean="0"/>
              <a:t> you don’t have enough data or you don’t have the right experts in the room to interpret the results.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16</a:t>
            </a:fld>
            <a:endParaRPr lang="en-US"/>
          </a:p>
        </p:txBody>
      </p:sp>
    </p:spTree>
    <p:extLst>
      <p:ext uri="{BB962C8B-B14F-4D97-AF65-F5344CB8AC3E}">
        <p14:creationId xmlns:p14="http://schemas.microsoft.com/office/powerpoint/2010/main" val="166089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start from the beginning and add more data until you can answer the question or ask the right questions of your data.</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17</a:t>
            </a:fld>
            <a:endParaRPr lang="en-US"/>
          </a:p>
        </p:txBody>
      </p:sp>
    </p:spTree>
    <p:extLst>
      <p:ext uri="{BB962C8B-B14F-4D97-AF65-F5344CB8AC3E}">
        <p14:creationId xmlns:p14="http://schemas.microsoft.com/office/powerpoint/2010/main" val="2072448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Creating alerts with</a:t>
            </a:r>
            <a:r>
              <a:rPr lang="en-US" baseline="0" dirty="0" smtClean="0"/>
              <a:t> static thresholds are not very precise easy to miss your target </a:t>
            </a:r>
            <a:r>
              <a:rPr lang="en-US" dirty="0" smtClean="0"/>
              <a:t/>
            </a:r>
            <a:br>
              <a:rPr lang="en-US" dirty="0" smtClean="0"/>
            </a:br>
            <a:r>
              <a:rPr lang="en-US" dirty="0" smtClean="0"/>
              <a:t>Use the word static here when</a:t>
            </a:r>
            <a:r>
              <a:rPr lang="en-US" baseline="0" dirty="0" smtClean="0"/>
              <a:t> describing quantitative alerts/searches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18</a:t>
            </a:fld>
            <a:endParaRPr lang="en-US"/>
          </a:p>
        </p:txBody>
      </p:sp>
    </p:spTree>
    <p:extLst>
      <p:ext uri="{BB962C8B-B14F-4D97-AF65-F5344CB8AC3E}">
        <p14:creationId xmlns:p14="http://schemas.microsoft.com/office/powerpoint/2010/main" val="564852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that kind of STATIC analysis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19</a:t>
            </a:fld>
            <a:endParaRPr lang="en-US"/>
          </a:p>
        </p:txBody>
      </p:sp>
    </p:spTree>
    <p:extLst>
      <p:ext uri="{BB962C8B-B14F-4D97-AF65-F5344CB8AC3E}">
        <p14:creationId xmlns:p14="http://schemas.microsoft.com/office/powerpoint/2010/main" val="105946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20</a:t>
            </a:fld>
            <a:endParaRPr lang="en-US"/>
          </a:p>
        </p:txBody>
      </p:sp>
    </p:spTree>
    <p:extLst>
      <p:ext uri="{BB962C8B-B14F-4D97-AF65-F5344CB8AC3E}">
        <p14:creationId xmlns:p14="http://schemas.microsoft.com/office/powerpoint/2010/main" val="184879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from 0 to 1,</a:t>
            </a:r>
            <a:r>
              <a:rPr lang="en-US" baseline="0" dirty="0" smtClean="0"/>
              <a:t> is the correlation of how well this value fits into that category</a:t>
            </a:r>
          </a:p>
          <a:p>
            <a:r>
              <a:rPr lang="en-US" baseline="0" dirty="0" smtClean="0"/>
              <a:t>This the the world of gray </a:t>
            </a:r>
          </a:p>
          <a:p>
            <a:r>
              <a:rPr lang="en-US" baseline="0" dirty="0" smtClean="0"/>
              <a:t>We are looking of the users activity and how close that behavior </a:t>
            </a:r>
          </a:p>
          <a:p>
            <a:pPr marL="0" marR="0" indent="0" algn="l" defTabSz="514259" rtl="0" eaLnBrk="1" fontAlgn="auto" latinLnBrk="0" hangingPunct="1">
              <a:lnSpc>
                <a:spcPct val="100000"/>
              </a:lnSpc>
              <a:spcBef>
                <a:spcPts val="0"/>
              </a:spcBef>
              <a:spcAft>
                <a:spcPts val="0"/>
              </a:spcAft>
              <a:buClrTx/>
              <a:buSzTx/>
              <a:buFontTx/>
              <a:buNone/>
              <a:tabLst/>
              <a:defRPr/>
            </a:pPr>
            <a:r>
              <a:rPr lang="en-US" baseline="0" dirty="0" smtClean="0"/>
              <a:t>The tails show what range of values are associated with the category, e.g. extreme, high.....</a:t>
            </a:r>
          </a:p>
          <a:p>
            <a:endParaRPr lang="en-US" baseline="0" dirty="0" smtClean="0"/>
          </a:p>
        </p:txBody>
      </p:sp>
      <p:sp>
        <p:nvSpPr>
          <p:cNvPr id="4" name="Slide Number Placeholder 3"/>
          <p:cNvSpPr>
            <a:spLocks noGrp="1"/>
          </p:cNvSpPr>
          <p:nvPr>
            <p:ph type="sldNum" sz="quarter" idx="10"/>
          </p:nvPr>
        </p:nvSpPr>
        <p:spPr/>
        <p:txBody>
          <a:bodyPr/>
          <a:lstStyle/>
          <a:p>
            <a:fld id="{A3F07D8F-2101-4538-B4F2-6EE5F60E73D9}" type="slidenum">
              <a:rPr lang="en-US" smtClean="0"/>
              <a:pPr/>
              <a:t>21</a:t>
            </a:fld>
            <a:endParaRPr lang="en-US"/>
          </a:p>
        </p:txBody>
      </p:sp>
    </p:spTree>
    <p:extLst>
      <p:ext uri="{BB962C8B-B14F-4D97-AF65-F5344CB8AC3E}">
        <p14:creationId xmlns:p14="http://schemas.microsoft.com/office/powerpoint/2010/main" val="1513319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22</a:t>
            </a:fld>
            <a:endParaRPr lang="en-US"/>
          </a:p>
        </p:txBody>
      </p:sp>
    </p:spTree>
    <p:extLst>
      <p:ext uri="{BB962C8B-B14F-4D97-AF65-F5344CB8AC3E}">
        <p14:creationId xmlns:p14="http://schemas.microsoft.com/office/powerpoint/2010/main" val="1758092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Descriptive Statistics and Exploratory Data Analysis (</a:t>
            </a:r>
            <a:r>
              <a:rPr lang="en-US" b="1" dirty="0" smtClean="0"/>
              <a:t>EDA</a:t>
            </a:r>
            <a:r>
              <a:rPr lang="en-US" dirty="0" smtClean="0"/>
              <a:t>)</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23</a:t>
            </a:fld>
            <a:endParaRPr lang="en-US"/>
          </a:p>
        </p:txBody>
      </p:sp>
    </p:spTree>
    <p:extLst>
      <p:ext uri="{BB962C8B-B14F-4D97-AF65-F5344CB8AC3E}">
        <p14:creationId xmlns:p14="http://schemas.microsoft.com/office/powerpoint/2010/main" val="631470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gives us an overall view of long running sessions in the environment. Skew, Range, St Deviation from Mean or Median. We can now categorize a session (Flow) using this framework.</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24</a:t>
            </a:fld>
            <a:endParaRPr lang="en-US"/>
          </a:p>
        </p:txBody>
      </p:sp>
    </p:spTree>
    <p:extLst>
      <p:ext uri="{BB962C8B-B14F-4D97-AF65-F5344CB8AC3E}">
        <p14:creationId xmlns:p14="http://schemas.microsoft.com/office/powerpoint/2010/main" val="1047541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r>
              <a:rPr lang="en-US" sz="1000" baseline="0" dirty="0" smtClean="0">
                <a:latin typeface="Calibri" charset="0"/>
              </a:rPr>
              <a:t>Splunk products are being used for data volumes ranging from gigabytes to hundreds of terabytes per day. </a:t>
            </a:r>
            <a:r>
              <a:rPr lang="en-US" sz="1000" dirty="0" smtClean="0">
                <a:latin typeface="Calibri" charset="0"/>
              </a:rPr>
              <a:t>Splunk software reliably collects and indexes machine</a:t>
            </a:r>
            <a:r>
              <a:rPr lang="en-US" sz="1000" baseline="0" dirty="0" smtClean="0">
                <a:latin typeface="Calibri" charset="0"/>
              </a:rPr>
              <a:t> data, from a single source to tens of thousands of sources. All in real time. Once data is in Splunk Enterprise, you can search, analyze, report on and share insights form your data. The Splunk Enterprise platform is optimized for real-time, low-latency and interactivity, making it easy to explore, analyze and visualize your data. </a:t>
            </a:r>
            <a:r>
              <a:rPr lang="en-US" sz="1000" dirty="0" smtClean="0">
                <a:latin typeface="Calibri" charset="0"/>
              </a:rPr>
              <a:t>This is described</a:t>
            </a:r>
            <a:r>
              <a:rPr lang="en-US" sz="1000" baseline="0" dirty="0" smtClean="0">
                <a:latin typeface="Calibri" charset="0"/>
              </a:rPr>
              <a:t> as </a:t>
            </a:r>
            <a:r>
              <a:rPr lang="en-US" sz="1000" b="1" baseline="0" dirty="0" smtClean="0">
                <a:latin typeface="Calibri" charset="0"/>
              </a:rPr>
              <a:t>Operational Intelligence</a:t>
            </a:r>
            <a:r>
              <a:rPr lang="en-US" sz="1000" b="0" baseline="0" dirty="0" smtClean="0">
                <a:latin typeface="Calibri" charset="0"/>
              </a:rPr>
              <a:t>. </a:t>
            </a:r>
          </a:p>
          <a:p>
            <a:pPr eaLnBrk="1" hangingPunct="1"/>
            <a:endParaRPr lang="en-US" sz="1000" b="0" baseline="0" dirty="0" smtClean="0">
              <a:latin typeface="Calibri" charset="0"/>
            </a:endParaRPr>
          </a:p>
          <a:p>
            <a:pPr eaLnBrk="1" hangingPunct="1"/>
            <a:r>
              <a:rPr lang="en-US" sz="1000" b="0" baseline="0" dirty="0" smtClean="0">
                <a:latin typeface="Calibri" charset="0"/>
              </a:rPr>
              <a:t>The insights gained from machine data support a number of use cases and can drive value across your organization.</a:t>
            </a:r>
          </a:p>
          <a:p>
            <a:pPr eaLnBrk="1" hangingPunct="1"/>
            <a:endParaRPr lang="en-US" sz="1000" b="0" baseline="0" dirty="0" smtClean="0">
              <a:latin typeface="Calibri" charset="0"/>
            </a:endParaRPr>
          </a:p>
          <a:p>
            <a:pPr eaLnBrk="1" hangingPunct="1"/>
            <a:r>
              <a:rPr lang="en-US" sz="1000" b="0" baseline="0" dirty="0" smtClean="0">
                <a:latin typeface="Calibri" charset="0"/>
              </a:rPr>
              <a:t>[In North America]</a:t>
            </a:r>
          </a:p>
          <a:p>
            <a:pPr eaLnBrk="1" hangingPunct="1"/>
            <a:r>
              <a:rPr lang="en-US" sz="1000" b="0" baseline="0" dirty="0" smtClean="0">
                <a:latin typeface="Calibri" charset="0"/>
              </a:rPr>
              <a:t>Splunk Cloud is available in North America and offers Splunk Enterprise as a cloud-based service – essentially empowering you with Operational Intelligence without any operational effort.</a:t>
            </a:r>
          </a:p>
          <a:p>
            <a:pPr eaLnBrk="1" hangingPunct="1"/>
            <a:endParaRPr lang="en-US" sz="10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1333071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Proposed</a:t>
            </a:r>
            <a:r>
              <a:rPr lang="en-US" baseline="0" dirty="0" smtClean="0"/>
              <a:t> at last years </a:t>
            </a:r>
            <a:r>
              <a:rPr lang="en-US" baseline="0" dirty="0" err="1" smtClean="0"/>
              <a:t>flowcon</a:t>
            </a:r>
            <a:r>
              <a:rPr lang="en-US" dirty="0" smtClean="0"/>
              <a:t> – </a:t>
            </a:r>
            <a:r>
              <a:rPr lang="en-US" dirty="0" err="1" smtClean="0"/>
              <a:t>FlowCon</a:t>
            </a:r>
            <a:r>
              <a:rPr lang="en-US" baseline="0" dirty="0" smtClean="0"/>
              <a:t>, Shows the relationship between client and server. Question I am asking is what is the balance of </a:t>
            </a:r>
            <a:r>
              <a:rPr lang="en-US" baseline="0" dirty="0" err="1" smtClean="0"/>
              <a:t>bytes_in</a:t>
            </a:r>
            <a:r>
              <a:rPr lang="en-US" baseline="0" dirty="0" smtClean="0"/>
              <a:t>/</a:t>
            </a:r>
            <a:r>
              <a:rPr lang="en-US" baseline="0" dirty="0" err="1" smtClean="0"/>
              <a:t>bytes_out</a:t>
            </a:r>
            <a:r>
              <a:rPr lang="en-US" baseline="0" dirty="0" smtClean="0"/>
              <a:t>?</a:t>
            </a:r>
            <a:endParaRPr lang="en-US" dirty="0" smtClean="0"/>
          </a:p>
          <a:p>
            <a:pPr marL="0" marR="0" indent="0" algn="l" defTabSz="514259" rtl="0" eaLnBrk="1" fontAlgn="auto" latinLnBrk="0" hangingPunct="1">
              <a:lnSpc>
                <a:spcPct val="100000"/>
              </a:lnSpc>
              <a:spcBef>
                <a:spcPts val="0"/>
              </a:spcBef>
              <a:spcAft>
                <a:spcPts val="0"/>
              </a:spcAft>
              <a:buClrTx/>
              <a:buSzTx/>
              <a:buFontTx/>
              <a:buNone/>
              <a:tabLst/>
              <a:defRPr/>
            </a:pPr>
            <a:r>
              <a:rPr lang="en-US" baseline="0" dirty="0" smtClean="0"/>
              <a:t> Is this a balanced exchange and can I categorize a </a:t>
            </a:r>
            <a:r>
              <a:rPr lang="en-US" baseline="0" dirty="0" err="1" smtClean="0"/>
              <a:t>src_ip</a:t>
            </a:r>
            <a:r>
              <a:rPr lang="en-US" baseline="0" dirty="0" smtClean="0"/>
              <a:t> or user based on data flow? How often is this activity happening, and using a moving window how does the ratio change?</a:t>
            </a:r>
            <a:endParaRPr lang="en-US" dirty="0" smtClean="0"/>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25</a:t>
            </a:fld>
            <a:endParaRPr lang="en-US"/>
          </a:p>
        </p:txBody>
      </p:sp>
    </p:spTree>
    <p:extLst>
      <p:ext uri="{BB962C8B-B14F-4D97-AF65-F5344CB8AC3E}">
        <p14:creationId xmlns:p14="http://schemas.microsoft.com/office/powerpoint/2010/main" val="1570968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use visualization as a tool for</a:t>
            </a:r>
            <a:r>
              <a:rPr lang="en-US" baseline="0" dirty="0" smtClean="0"/>
              <a:t> understanding and exploring our data. Not everything is useful in csv, excel, email. In this example I am looking at connection attempts and IANA registration. I can learn about the distribution of data and start to formulate new questions about botnets operating from those networks. Su</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26</a:t>
            </a:fld>
            <a:endParaRPr lang="en-US"/>
          </a:p>
        </p:txBody>
      </p:sp>
    </p:spTree>
    <p:extLst>
      <p:ext uri="{BB962C8B-B14F-4D97-AF65-F5344CB8AC3E}">
        <p14:creationId xmlns:p14="http://schemas.microsoft.com/office/powerpoint/2010/main" val="701543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visualize</a:t>
            </a:r>
            <a:r>
              <a:rPr lang="en-US" baseline="0" dirty="0" smtClean="0"/>
              <a:t> using geographical data, </a:t>
            </a:r>
            <a:r>
              <a:rPr lang="en-US" baseline="0" dirty="0" err="1" smtClean="0"/>
              <a:t>geoip</a:t>
            </a:r>
            <a:r>
              <a:rPr lang="en-US" baseline="0" dirty="0" smtClean="0"/>
              <a:t> is powerful for conveying a narrative which is difficult to describe using only logs. This might provoke new questions about the sheer number of connections from cyber adversaries, or unexpected traffic from a market you don’t do business.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27</a:t>
            </a:fld>
            <a:endParaRPr lang="en-US"/>
          </a:p>
        </p:txBody>
      </p:sp>
    </p:spTree>
    <p:extLst>
      <p:ext uri="{BB962C8B-B14F-4D97-AF65-F5344CB8AC3E}">
        <p14:creationId xmlns:p14="http://schemas.microsoft.com/office/powerpoint/2010/main" val="212458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 probably</a:t>
            </a:r>
            <a:r>
              <a:rPr lang="en-US" baseline="0" dirty="0" smtClean="0"/>
              <a:t> thinking, yeah those visuals are pretty great for non-security people, but how do I operationalize any of this to increase my security posture? The great thing about an analytics platform is it provides you the tools to look historically at your data and search for behaviors signature based systems may have missed. The platform provides you the opportunity to search for signatures that might be unique to a new ransomware campaign or data exfiltration by insiders by making use of mathematical calculations you cannot compute in real-time on a sensor on a per packet basis.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28</a:t>
            </a:fld>
            <a:endParaRPr lang="en-US"/>
          </a:p>
        </p:txBody>
      </p:sp>
    </p:spTree>
    <p:extLst>
      <p:ext uri="{BB962C8B-B14F-4D97-AF65-F5344CB8AC3E}">
        <p14:creationId xmlns:p14="http://schemas.microsoft.com/office/powerpoint/2010/main" val="1997331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numerous ransomware campaigns such as </a:t>
            </a:r>
            <a:r>
              <a:rPr lang="en-US" baseline="0" dirty="0" err="1" smtClean="0"/>
              <a:t>Locky</a:t>
            </a:r>
            <a:r>
              <a:rPr lang="en-US" baseline="0" dirty="0" smtClean="0"/>
              <a:t>, EK Neutrino and Angler which make use of high entropy subdomains and domains as part of the command &amp; control process.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299213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He’s an example of a search for high entropy</a:t>
            </a:r>
            <a:r>
              <a:rPr lang="en-US" baseline="0" dirty="0" smtClean="0"/>
              <a:t> subdomains &amp; domains in Suricata http logs.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30</a:t>
            </a:fld>
            <a:endParaRPr lang="en-US"/>
          </a:p>
        </p:txBody>
      </p:sp>
    </p:spTree>
    <p:extLst>
      <p:ext uri="{BB962C8B-B14F-4D97-AF65-F5344CB8AC3E}">
        <p14:creationId xmlns:p14="http://schemas.microsoft.com/office/powerpoint/2010/main" val="1567303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Mirai botnet,</a:t>
            </a:r>
            <a:r>
              <a:rPr lang="en-US" baseline="0" dirty="0" smtClean="0"/>
              <a:t> was the largest DDoS in recorded history when it attacked Brian Krebs blog with nearly 620GB/s of traffic from compromised IoT devices. Mirai beat that record later when it trashed </a:t>
            </a:r>
            <a:r>
              <a:rPr lang="en-US" baseline="0" dirty="0" err="1" smtClean="0"/>
              <a:t>DynDNS</a:t>
            </a:r>
            <a:r>
              <a:rPr lang="en-US" baseline="0" dirty="0" smtClean="0"/>
              <a:t> with a 1.2TB/s attack causing havoc on the East Coast. Prior to the </a:t>
            </a:r>
            <a:r>
              <a:rPr lang="en-US" baseline="0" dirty="0" err="1" smtClean="0"/>
              <a:t>DynDNS</a:t>
            </a:r>
            <a:r>
              <a:rPr lang="en-US" baseline="0" dirty="0" smtClean="0"/>
              <a:t> attack the source code was leaked likely in an effort to cover the tracks of the creator, giving security researchers a glimpse into the capabilities of Mirai.</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31</a:t>
            </a:fld>
            <a:endParaRPr lang="en-US"/>
          </a:p>
        </p:txBody>
      </p:sp>
    </p:spTree>
    <p:extLst>
      <p:ext uri="{BB962C8B-B14F-4D97-AF65-F5344CB8AC3E}">
        <p14:creationId xmlns:p14="http://schemas.microsoft.com/office/powerpoint/2010/main" val="1627387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this example is showcasing a search which creates a table of all invalid user logins in </a:t>
            </a:r>
            <a:r>
              <a:rPr lang="en-US" baseline="0" dirty="0" err="1" smtClean="0"/>
              <a:t>auth.log</a:t>
            </a:r>
            <a:r>
              <a:rPr lang="en-US" baseline="0" dirty="0" smtClean="0"/>
              <a:t>. We can see the raw log as it existed on disk, and how the search transforms it into a table with </a:t>
            </a:r>
            <a:r>
              <a:rPr lang="en-US" baseline="0" dirty="0" err="1" smtClean="0"/>
              <a:t>src_ip</a:t>
            </a:r>
            <a:r>
              <a:rPr lang="en-US" baseline="0" dirty="0" smtClean="0"/>
              <a:t>, and user. You can think of this as creating your own homebrew threat intelligence. An interesting thing to note is the Mirai botnet or a variant someone has created appears to also be searching for ARM devices.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32</a:t>
            </a:fld>
            <a:endParaRPr lang="en-US"/>
          </a:p>
        </p:txBody>
      </p:sp>
    </p:spTree>
    <p:extLst>
      <p:ext uri="{BB962C8B-B14F-4D97-AF65-F5344CB8AC3E}">
        <p14:creationId xmlns:p14="http://schemas.microsoft.com/office/powerpoint/2010/main" val="192118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I have a list of </a:t>
            </a:r>
            <a:r>
              <a:rPr lang="en-US" dirty="0" err="1" smtClean="0"/>
              <a:t>src_ips</a:t>
            </a:r>
            <a:r>
              <a:rPr lang="en-US" dirty="0" smtClean="0"/>
              <a:t> with invalid users, I want to filter to the users</a:t>
            </a:r>
            <a:r>
              <a:rPr lang="en-US" baseline="0" dirty="0" smtClean="0"/>
              <a:t> Mirai was targeting in the </a:t>
            </a:r>
            <a:r>
              <a:rPr lang="en-US" baseline="0" dirty="0" err="1" smtClean="0"/>
              <a:t>Scanner.C</a:t>
            </a:r>
            <a:r>
              <a:rPr lang="en-US" baseline="0" dirty="0" smtClean="0"/>
              <a:t> module. I take the reduced subset of </a:t>
            </a:r>
            <a:r>
              <a:rPr lang="en-US" baseline="0" dirty="0" err="1" smtClean="0"/>
              <a:t>src_ips</a:t>
            </a:r>
            <a:r>
              <a:rPr lang="en-US" baseline="0" dirty="0" smtClean="0"/>
              <a:t> and correlate that with all of my Suricata data. That means the only data I am looking at from flow, http, </a:t>
            </a:r>
            <a:r>
              <a:rPr lang="en-US" baseline="0" dirty="0" err="1" smtClean="0"/>
              <a:t>tls</a:t>
            </a:r>
            <a:r>
              <a:rPr lang="en-US" baseline="0" dirty="0" smtClean="0"/>
              <a:t>, </a:t>
            </a:r>
            <a:r>
              <a:rPr lang="en-US" baseline="0" dirty="0" err="1" smtClean="0"/>
              <a:t>etc</a:t>
            </a:r>
            <a:r>
              <a:rPr lang="en-US" baseline="0" dirty="0" smtClean="0"/>
              <a:t> will have a </a:t>
            </a:r>
            <a:r>
              <a:rPr lang="en-US" baseline="0" dirty="0" err="1" smtClean="0"/>
              <a:t>src_ip</a:t>
            </a:r>
            <a:r>
              <a:rPr lang="en-US" baseline="0" dirty="0" smtClean="0"/>
              <a:t> from a likely Mirai node.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33</a:t>
            </a:fld>
            <a:endParaRPr lang="en-US"/>
          </a:p>
        </p:txBody>
      </p:sp>
    </p:spTree>
    <p:extLst>
      <p:ext uri="{BB962C8B-B14F-4D97-AF65-F5344CB8AC3E}">
        <p14:creationId xmlns:p14="http://schemas.microsoft.com/office/powerpoint/2010/main" val="523511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types of machine learning, Supervised (meaning it requires human input in order to produce a model) and Unsupervised (which requires limited human interaction to produce a model). The most important thing to keep in mind is combinations of both Supervised and Unsupervised are needed to produce and validate models.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34</a:t>
            </a:fld>
            <a:endParaRPr lang="en-US"/>
          </a:p>
        </p:txBody>
      </p:sp>
    </p:spTree>
    <p:extLst>
      <p:ext uri="{BB962C8B-B14F-4D97-AF65-F5344CB8AC3E}">
        <p14:creationId xmlns:p14="http://schemas.microsoft.com/office/powerpoint/2010/main" val="45508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smtClean="0"/>
              <a:t>Data Science</a:t>
            </a:r>
            <a:r>
              <a:rPr lang="en-US" baseline="0" dirty="0" smtClean="0"/>
              <a:t> is a framework for answering IT questions, we need SME’s which understand the data or domain and use descriptive statistics and other tools to try to determine the answer to that question. The formation of a hypothesis or null hypothesis is an important part of this process as it allows us to scope which SME’s, and data sources are needed.</a:t>
            </a:r>
            <a:endParaRPr lang="en-US" dirty="0" smtClean="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034061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can we do with this you might be asking? Well as we saw earlier we could determine likely Mirai traffic by creating a behavioral signature sourced from our </a:t>
            </a:r>
            <a:r>
              <a:rPr lang="en-US" baseline="0" dirty="0" err="1" smtClean="0"/>
              <a:t>ssh</a:t>
            </a:r>
            <a:r>
              <a:rPr lang="en-US" baseline="0" dirty="0" smtClean="0"/>
              <a:t> logs and other sources. What if we could categorize botnets by features? Secondly what if we could create a model predict the botnet attacking us based on the relationship between those features, then apply that model to new data to find events our correlation search may not have surfaced.</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35</a:t>
            </a:fld>
            <a:endParaRPr lang="en-US"/>
          </a:p>
        </p:txBody>
      </p:sp>
    </p:spTree>
    <p:extLst>
      <p:ext uri="{BB962C8B-B14F-4D97-AF65-F5344CB8AC3E}">
        <p14:creationId xmlns:p14="http://schemas.microsoft.com/office/powerpoint/2010/main" val="2842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a:t>
            </a:r>
            <a:r>
              <a:rPr lang="en-US" baseline="0" dirty="0" smtClean="0"/>
              <a:t> can we do with this you might be asking? Well as we saw earlier we could determine likely Mirai traffic by creating a behavioral signature sourced from our </a:t>
            </a:r>
            <a:r>
              <a:rPr lang="en-US" baseline="0" dirty="0" err="1" smtClean="0"/>
              <a:t>ssh</a:t>
            </a:r>
            <a:r>
              <a:rPr lang="en-US" baseline="0" dirty="0" smtClean="0"/>
              <a:t> logs and other sources. What if we could categorize botnets by features? Secondly what if we could create a model predict the botnet attacking us based on the relationship between those features, then apply that model to new data to find events our correlation search may not have surfaced.</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36</a:t>
            </a:fld>
            <a:endParaRPr lang="en-US"/>
          </a:p>
        </p:txBody>
      </p:sp>
    </p:spTree>
    <p:extLst>
      <p:ext uri="{BB962C8B-B14F-4D97-AF65-F5344CB8AC3E}">
        <p14:creationId xmlns:p14="http://schemas.microsoft.com/office/powerpoint/2010/main" val="984107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ML toolkit</a:t>
            </a:r>
            <a:r>
              <a:rPr lang="en-US" baseline="0" dirty="0" smtClean="0"/>
              <a:t> allows us to extend the native Splunk capabilities to predict whether certain entropy scores correlate with malware or a cloud provider. This allows us to iteratively classify larger sets of data and find potential malware  or DLP missed by our HIPS/IPS sensors.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37</a:t>
            </a:fld>
            <a:endParaRPr lang="en-US"/>
          </a:p>
        </p:txBody>
      </p:sp>
    </p:spTree>
    <p:extLst>
      <p:ext uri="{BB962C8B-B14F-4D97-AF65-F5344CB8AC3E}">
        <p14:creationId xmlns:p14="http://schemas.microsoft.com/office/powerpoint/2010/main" val="97800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allows us to iteratively classify larger sets of data and find potential malware  or DLP missed by our HIPS/IPS sensors.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38</a:t>
            </a:fld>
            <a:endParaRPr lang="en-US"/>
          </a:p>
        </p:txBody>
      </p:sp>
    </p:spTree>
    <p:extLst>
      <p:ext uri="{BB962C8B-B14F-4D97-AF65-F5344CB8AC3E}">
        <p14:creationId xmlns:p14="http://schemas.microsoft.com/office/powerpoint/2010/main" val="144299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AFFDB-3ABB-704E-A179-74111EEEF454}" type="slidenum">
              <a:rPr lang="en-US" smtClean="0"/>
              <a:t>39</a:t>
            </a:fld>
            <a:endParaRPr lang="en-US"/>
          </a:p>
        </p:txBody>
      </p:sp>
    </p:spTree>
    <p:extLst>
      <p:ext uri="{BB962C8B-B14F-4D97-AF65-F5344CB8AC3E}">
        <p14:creationId xmlns:p14="http://schemas.microsoft.com/office/powerpoint/2010/main" val="905355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AFFDB-3ABB-704E-A179-74111EEEF454}" type="slidenum">
              <a:rPr lang="en-US" smtClean="0"/>
              <a:t>40</a:t>
            </a:fld>
            <a:endParaRPr lang="en-US"/>
          </a:p>
        </p:txBody>
      </p:sp>
    </p:spTree>
    <p:extLst>
      <p:ext uri="{BB962C8B-B14F-4D97-AF65-F5344CB8AC3E}">
        <p14:creationId xmlns:p14="http://schemas.microsoft.com/office/powerpoint/2010/main" val="1464605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this a step further,</a:t>
            </a:r>
            <a:r>
              <a:rPr lang="en-US" baseline="0" dirty="0" smtClean="0"/>
              <a:t> machine learning was added in ITSI 2.3/2/4. We can take the producer consumer ratio and create adaptive thresholds based on training windows. This allows us to create KPIs!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42</a:t>
            </a:fld>
            <a:endParaRPr lang="en-US"/>
          </a:p>
        </p:txBody>
      </p:sp>
    </p:spTree>
    <p:extLst>
      <p:ext uri="{BB962C8B-B14F-4D97-AF65-F5344CB8AC3E}">
        <p14:creationId xmlns:p14="http://schemas.microsoft.com/office/powerpoint/2010/main" val="1277810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particular</a:t>
            </a:r>
            <a:r>
              <a:rPr lang="en-US" baseline="0" dirty="0" smtClean="0"/>
              <a:t> KPS create health scores based on a rolling hourly average. We are making use of ITSI to determine what is normal, and when has the traffic flow changed in my environment? An increase in traffic might co-inside with a DDOS attack or some other high traffic event. ITSI allows us to deep dive and answer these questions. A spike in bytes our might coincide with data exfiltration from a successful malware campaign.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43</a:t>
            </a:fld>
            <a:endParaRPr lang="en-US"/>
          </a:p>
        </p:txBody>
      </p:sp>
    </p:spTree>
    <p:extLst>
      <p:ext uri="{BB962C8B-B14F-4D97-AF65-F5344CB8AC3E}">
        <p14:creationId xmlns:p14="http://schemas.microsoft.com/office/powerpoint/2010/main" val="4174906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44</a:t>
            </a:fld>
            <a:endParaRPr lang="en-US"/>
          </a:p>
        </p:txBody>
      </p:sp>
    </p:spTree>
    <p:extLst>
      <p:ext uri="{BB962C8B-B14F-4D97-AF65-F5344CB8AC3E}">
        <p14:creationId xmlns:p14="http://schemas.microsoft.com/office/powerpoint/2010/main" val="48554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Transparency into every system is a double edged sword because of information overload.</a:t>
            </a:r>
          </a:p>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Non subject matter experts focus on static metrics and fail to dynamically adjust thresholds.</a:t>
            </a:r>
          </a:p>
          <a:p>
            <a:pPr marL="0" marR="0" indent="0" algn="l" defTabSz="514259" rtl="0" eaLnBrk="1" fontAlgn="auto" latinLnBrk="0" hangingPunct="1">
              <a:lnSpc>
                <a:spcPct val="100000"/>
              </a:lnSpc>
              <a:spcBef>
                <a:spcPts val="0"/>
              </a:spcBef>
              <a:spcAft>
                <a:spcPts val="0"/>
              </a:spcAft>
              <a:buClrTx/>
              <a:buSzTx/>
              <a:buFontTx/>
              <a:buNone/>
              <a:tabLst/>
              <a:defRPr/>
            </a:pPr>
            <a:r>
              <a:rPr lang="en-US" dirty="0" smtClean="0"/>
              <a:t>Our goal is to empower the SOC analyst to move away from static thresholds, and arbitrary Boolean logic. </a:t>
            </a:r>
            <a:r>
              <a:rPr lang="en-US" dirty="0" smtClean="0">
                <a:solidFill>
                  <a:srgbClr val="FF0000"/>
                </a:solidFill>
              </a:rPr>
              <a:t>Everyone is capable of becoming a unicorn.</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43547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the question you are seeking to answer? What data do you need to answer this question? (AKA Scoping and developing use cases with Sales Engineering and Professional Services)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10</a:t>
            </a:fld>
            <a:endParaRPr lang="en-US"/>
          </a:p>
        </p:txBody>
      </p:sp>
    </p:spTree>
    <p:extLst>
      <p:ext uri="{BB962C8B-B14F-4D97-AF65-F5344CB8AC3E}">
        <p14:creationId xmlns:p14="http://schemas.microsoft.com/office/powerpoint/2010/main" val="745059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aseline="0" dirty="0" smtClean="0"/>
              <a:t>Understanding what questions data answers can be summarized by this table. The first 5 are related to data exfiltration and detecting insider threats, the remaining data sources are high value sources for detecting malware and advanced persistent threats.</a:t>
            </a:r>
          </a:p>
        </p:txBody>
      </p:sp>
      <p:sp>
        <p:nvSpPr>
          <p:cNvPr id="4" name="Slide Number Placeholder 3"/>
          <p:cNvSpPr>
            <a:spLocks noGrp="1"/>
          </p:cNvSpPr>
          <p:nvPr>
            <p:ph type="sldNum" sz="quarter" idx="10"/>
          </p:nvPr>
        </p:nvSpPr>
        <p:spPr/>
        <p:txBody>
          <a:bodyPr/>
          <a:lstStyle/>
          <a:p>
            <a:fld id="{A3F07D8F-2101-4538-B4F2-6EE5F60E73D9}"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2125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a:t>
            </a:r>
            <a:r>
              <a:rPr lang="en-US" baseline="0" dirty="0" smtClean="0"/>
              <a:t> </a:t>
            </a:r>
            <a:r>
              <a:rPr lang="en-US" baseline="0" dirty="0" err="1" smtClean="0"/>
              <a:t>technicals</a:t>
            </a:r>
            <a:r>
              <a:rPr lang="en-US" baseline="0" dirty="0" smtClean="0"/>
              <a:t> about how do we collect the data source, then how to we confirm the data is usable?</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12</a:t>
            </a:fld>
            <a:endParaRPr lang="en-US"/>
          </a:p>
        </p:txBody>
      </p:sp>
    </p:spTree>
    <p:extLst>
      <p:ext uri="{BB962C8B-B14F-4D97-AF65-F5344CB8AC3E}">
        <p14:creationId xmlns:p14="http://schemas.microsoft.com/office/powerpoint/2010/main" val="142732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 relationships</a:t>
            </a:r>
            <a:r>
              <a:rPr lang="en-US" baseline="0" dirty="0" smtClean="0"/>
              <a:t> that exist in the data? Are there user activities you would not expect?</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13</a:t>
            </a:fld>
            <a:endParaRPr lang="en-US"/>
          </a:p>
        </p:txBody>
      </p:sp>
    </p:spTree>
    <p:extLst>
      <p:ext uri="{BB962C8B-B14F-4D97-AF65-F5344CB8AC3E}">
        <p14:creationId xmlns:p14="http://schemas.microsoft.com/office/powerpoint/2010/main" val="2099214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validate or</a:t>
            </a:r>
            <a:r>
              <a:rPr lang="en-US" baseline="0" dirty="0" smtClean="0"/>
              <a:t> disprove those activities? It is always better to be critical of an activity than accept it at face-value. (False Positives)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14</a:t>
            </a:fld>
            <a:endParaRPr lang="en-US"/>
          </a:p>
        </p:txBody>
      </p:sp>
    </p:spTree>
    <p:extLst>
      <p:ext uri="{BB962C8B-B14F-4D97-AF65-F5344CB8AC3E}">
        <p14:creationId xmlns:p14="http://schemas.microsoft.com/office/powerpoint/2010/main" val="296355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Rectangle 3"/>
          <p:cNvSpPr/>
          <p:nvPr/>
        </p:nvSpPr>
        <p:spPr>
          <a:xfrm>
            <a:off x="0" y="4286250"/>
            <a:ext cx="9144000" cy="85725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51426" tIns="25713" rIns="51426" bIns="25713" anchor="ctr"/>
          <a:lstStyle/>
          <a:p>
            <a:pPr algn="ctr" defTabSz="816334" fontAlgn="auto">
              <a:spcBef>
                <a:spcPts val="0"/>
              </a:spcBef>
              <a:spcAft>
                <a:spcPts val="0"/>
              </a:spcAft>
              <a:defRPr/>
            </a:pPr>
            <a:endParaRPr lang="en-US" dirty="0"/>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9"/>
          <p:cNvSpPr txBox="1">
            <a:spLocks noChangeArrowheads="1"/>
          </p:cNvSpPr>
          <p:nvPr/>
        </p:nvSpPr>
        <p:spPr bwMode="auto">
          <a:xfrm>
            <a:off x="7613650" y="68263"/>
            <a:ext cx="1828800" cy="19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r>
              <a:rPr lang="en-US" sz="900" dirty="0">
                <a:solidFill>
                  <a:srgbClr val="A6A6A6"/>
                </a:solidFill>
              </a:rPr>
              <a:t>Copyright © </a:t>
            </a:r>
            <a:r>
              <a:rPr lang="en-US" sz="900" dirty="0" smtClean="0">
                <a:solidFill>
                  <a:srgbClr val="A6A6A6"/>
                </a:solidFill>
              </a:rPr>
              <a:t>2015 Splunk </a:t>
            </a:r>
            <a:r>
              <a:rPr lang="en-US" sz="900" dirty="0">
                <a:solidFill>
                  <a:srgbClr val="A6A6A6"/>
                </a:solidFill>
              </a:rPr>
              <a:t>Inc.</a:t>
            </a:r>
          </a:p>
        </p:txBody>
      </p:sp>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5334345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Box - Blue">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5" name="AutoShape 2"/>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smtClean="0"/>
              <a:t>Click to edit Master text styles</a:t>
            </a:r>
          </a:p>
        </p:txBody>
      </p:sp>
      <p:sp>
        <p:nvSpPr>
          <p:cNvPr id="8" name="AutoShape 2"/>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9" name="Slide Number Placeholder 8"/>
          <p:cNvSpPr>
            <a:spLocks noGrp="1"/>
          </p:cNvSpPr>
          <p:nvPr>
            <p:ph type="sldNum" sz="quarter" idx="14"/>
          </p:nvPr>
        </p:nvSpPr>
        <p:spPr/>
        <p:txBody>
          <a:bodyPr/>
          <a:lstStyle/>
          <a:p>
            <a:fld id="{4821D795-FE12-2247-BAA5-F1F065BE8D34}" type="slidenum">
              <a:rPr lang="en-US" smtClean="0"/>
              <a:pPr/>
              <a:t>‹#›</a:t>
            </a:fld>
            <a:endParaRPr lang="en-US" dirty="0"/>
          </a:p>
        </p:txBody>
      </p:sp>
      <p:sp>
        <p:nvSpPr>
          <p:cNvPr id="10" name="AutoShape 2"/>
          <p:cNvSpPr>
            <a:spLocks noChangeArrowheads="1"/>
          </p:cNvSpPr>
          <p:nvPr/>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11"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100000">
                <a:schemeClr val="accent5">
                  <a:lumMod val="50000"/>
                </a:schemeClr>
              </a:gs>
              <a:gs pos="0">
                <a:schemeClr val="accent5"/>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Tree>
    <p:extLst>
      <p:ext uri="{BB962C8B-B14F-4D97-AF65-F5344CB8AC3E}">
        <p14:creationId xmlns:p14="http://schemas.microsoft.com/office/powerpoint/2010/main" val="760264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Box - Gray">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6" name="AutoShape 2"/>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rgbClr val="FFFFFF"/>
                </a:solidFill>
              </a:defRPr>
            </a:lvl1pPr>
          </a:lstStyle>
          <a:p>
            <a:pPr lvl="0"/>
            <a:r>
              <a:rPr lang="en-US" smtClean="0"/>
              <a:t>Click to edit Master text styles</a:t>
            </a:r>
          </a:p>
        </p:txBody>
      </p:sp>
      <p:sp>
        <p:nvSpPr>
          <p:cNvPr id="8" name="AutoShape 2"/>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9" name="Slide Number Placeholder 8"/>
          <p:cNvSpPr>
            <a:spLocks noGrp="1"/>
          </p:cNvSpPr>
          <p:nvPr>
            <p:ph type="sldNum" sz="quarter" idx="14"/>
          </p:nvPr>
        </p:nvSpPr>
        <p:spPr/>
        <p:txBody>
          <a:bodyPr/>
          <a:lstStyle/>
          <a:p>
            <a:fld id="{4821D795-FE12-2247-BAA5-F1F065BE8D34}" type="slidenum">
              <a:rPr lang="en-US" smtClean="0"/>
              <a:pPr/>
              <a:t>‹#›</a:t>
            </a:fld>
            <a:endParaRPr lang="en-US" dirty="0"/>
          </a:p>
        </p:txBody>
      </p:sp>
      <p:sp>
        <p:nvSpPr>
          <p:cNvPr id="10" name="AutoShape 2"/>
          <p:cNvSpPr>
            <a:spLocks noChangeArrowheads="1"/>
          </p:cNvSpPr>
          <p:nvPr/>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
        <p:nvSpPr>
          <p:cNvPr id="11" name="AutoShape 2"/>
          <p:cNvSpPr>
            <a:spLocks noChangeArrowheads="1"/>
          </p:cNvSpPr>
          <p:nvPr userDrawn="1"/>
        </p:nvSpPr>
        <p:spPr bwMode="gray">
          <a:xfrm>
            <a:off x="655460" y="1328737"/>
            <a:ext cx="7835928" cy="2636044"/>
          </a:xfrm>
          <a:prstGeom prst="roundRect">
            <a:avLst>
              <a:gd name="adj" fmla="val 9894"/>
            </a:avLst>
          </a:prstGeom>
          <a:gradFill rotWithShape="1">
            <a:gsLst>
              <a:gs pos="0">
                <a:srgbClr val="5F5F5F"/>
              </a:gs>
              <a:gs pos="100000">
                <a:srgbClr val="333333"/>
              </a:gs>
            </a:gsLst>
            <a:lin ang="5400000" scaled="1"/>
          </a:gradFill>
          <a:ln w="9525">
            <a:noFill/>
            <a:miter lim="800000"/>
            <a:headEnd/>
            <a:tailEnd/>
          </a:ln>
          <a:effectLst>
            <a:innerShdw blurRad="165100" dist="50800" dir="16200000">
              <a:schemeClr val="bg1">
                <a:alpha val="28000"/>
              </a:schemeClr>
            </a:innerShdw>
          </a:effectLst>
        </p:spPr>
        <p:txBody>
          <a:bodyPr wrap="none" lIns="51426" tIns="25713" rIns="51426" bIns="25713" anchor="ctr"/>
          <a:lstStyle/>
          <a:p>
            <a:pPr defTabSz="514259" fontAlgn="auto">
              <a:spcBef>
                <a:spcPts val="0"/>
              </a:spcBef>
              <a:spcAft>
                <a:spcPts val="0"/>
              </a:spcAft>
              <a:defRPr/>
            </a:pPr>
            <a:endParaRPr lang="en-US" sz="1000" kern="0">
              <a:solidFill>
                <a:sysClr val="windowText" lastClr="000000"/>
              </a:solidFill>
              <a:latin typeface="+mn-lt"/>
              <a:ea typeface="+mn-ea"/>
              <a:cs typeface="+mn-cs"/>
              <a:sym typeface="Myriad Pro" charset="0"/>
            </a:endParaRPr>
          </a:p>
        </p:txBody>
      </p:sp>
    </p:spTree>
    <p:extLst>
      <p:ext uri="{BB962C8B-B14F-4D97-AF65-F5344CB8AC3E}">
        <p14:creationId xmlns:p14="http://schemas.microsoft.com/office/powerpoint/2010/main" val="2218790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0"/>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214971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60 pt">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0" y="0"/>
            <a:ext cx="9144000" cy="819915"/>
          </a:xfrm>
          <a:prstGeom prst="rect">
            <a:avLst/>
          </a:prstGeom>
        </p:spPr>
        <p:txBody>
          <a:bodyPr>
            <a:normAutofit/>
          </a:bodyPr>
          <a:lstStyle>
            <a:lvl1pPr algn="ctr">
              <a:defRPr kumimoji="0" lang="en-US" sz="3400" b="0" i="0" u="none" strike="noStrike" cap="none" spc="0" normalizeH="0" baseline="0" dirty="0">
                <a:ln>
                  <a:noFill/>
                </a:ln>
                <a:solidFill>
                  <a:schemeClr val="tx1"/>
                </a:solidFill>
                <a:effectLst/>
                <a:uLnTx/>
                <a:uFillTx/>
              </a:defRPr>
            </a:lvl1pPr>
          </a:lstStyle>
          <a:p>
            <a:pPr lvl="0"/>
            <a:r>
              <a:rPr lang="en-US" smtClean="0"/>
              <a:t>Click to edit Master title style</a:t>
            </a:r>
            <a:endParaRPr lang="en-US" dirty="0"/>
          </a:p>
        </p:txBody>
      </p:sp>
      <p:sp>
        <p:nvSpPr>
          <p:cNvPr id="2" name="Slide Number Placeholder 1"/>
          <p:cNvSpPr>
            <a:spLocks noGrp="1"/>
          </p:cNvSpPr>
          <p:nvPr>
            <p:ph type="sldNum" sz="quarter" idx="10"/>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2167250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pic>
        <p:nvPicPr>
          <p:cNvPr id="4" name="Picture 3" descr="cyclorama.png"/>
          <p:cNvPicPr>
            <a:picLocks noChangeAspect="1"/>
          </p:cNvPicPr>
          <p:nvPr userDrawn="1"/>
        </p:nvPicPr>
        <p:blipFill>
          <a:blip r:embed="rId2"/>
          <a:stretch>
            <a:fillRect/>
          </a:stretch>
        </p:blipFill>
        <p:spPr>
          <a:xfrm>
            <a:off x="0" y="0"/>
            <a:ext cx="9144000" cy="5144002"/>
          </a:xfrm>
          <a:prstGeom prst="rect">
            <a:avLst/>
          </a:prstGeom>
        </p:spPr>
      </p:pic>
      <p:pic>
        <p:nvPicPr>
          <p:cNvPr id="2" name="Picture 1" descr="logo_splunk_1color_K.png"/>
          <p:cNvPicPr>
            <a:picLocks noChangeAspect="1"/>
          </p:cNvPicPr>
          <p:nvPr userDrawn="1"/>
        </p:nvPicPr>
        <p:blipFill>
          <a:blip r:embed="rId3">
            <a:lum bright="70000" contrast="-70000"/>
            <a:extLst>
              <a:ext uri="{28A0092B-C50C-407E-A947-70E740481C1C}">
                <a14:useLocalDpi xmlns:a14="http://schemas.microsoft.com/office/drawing/2010/main" val="0"/>
              </a:ext>
            </a:extLst>
          </a:blip>
          <a:stretch>
            <a:fillRect/>
          </a:stretch>
        </p:blipFill>
        <p:spPr>
          <a:xfrm>
            <a:off x="8338766" y="4875023"/>
            <a:ext cx="706124" cy="209012"/>
          </a:xfrm>
          <a:prstGeom prst="rect">
            <a:avLst/>
          </a:prstGeom>
        </p:spPr>
      </p:pic>
      <p:sp>
        <p:nvSpPr>
          <p:cNvPr id="5" name="Slide Number Placeholder 4"/>
          <p:cNvSpPr>
            <a:spLocks noGrp="1"/>
          </p:cNvSpPr>
          <p:nvPr>
            <p:ph type="sldNum" sz="quarter" idx="10"/>
          </p:nvPr>
        </p:nvSpPr>
        <p:spPr/>
        <p:txBody>
          <a:bodyPr/>
          <a:lstStyle/>
          <a:p>
            <a:fld id="{4821D795-FE12-2247-BAA5-F1F065BE8D34}" type="slidenum">
              <a:rPr lang="en-US" smtClean="0"/>
              <a:pPr/>
              <a:t>‹#›</a:t>
            </a:fld>
            <a:endParaRPr lang="en-US" dirty="0"/>
          </a:p>
        </p:txBody>
      </p:sp>
      <p:sp>
        <p:nvSpPr>
          <p:cNvPr id="6" name="Title 4"/>
          <p:cNvSpPr>
            <a:spLocks noGrp="1"/>
          </p:cNvSpPr>
          <p:nvPr>
            <p:ph type="title"/>
          </p:nvPr>
        </p:nvSpPr>
        <p:spPr>
          <a:xfrm>
            <a:off x="0" y="9525"/>
            <a:ext cx="9144000" cy="8572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906957274"/>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st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5"/>
          <p:cNvSpPr>
            <a:spLocks noGrp="1"/>
          </p:cNvSpPr>
          <p:nvPr>
            <p:ph type="title" hasCustomPrompt="1"/>
          </p:nvPr>
        </p:nvSpPr>
        <p:spPr>
          <a:xfrm>
            <a:off x="5035729" y="2126197"/>
            <a:ext cx="3705368" cy="857250"/>
          </a:xfrm>
        </p:spPr>
        <p:txBody>
          <a:bodyPr>
            <a:noAutofit/>
          </a:bodyPr>
          <a:lstStyle>
            <a:lvl1pPr algn="l">
              <a:defRPr sz="3000" baseline="0">
                <a:solidFill>
                  <a:schemeClr val="bg1"/>
                </a:solidFill>
              </a:defRPr>
            </a:lvl1pPr>
          </a:lstStyle>
          <a:p>
            <a:r>
              <a:rPr lang="en-US" dirty="0" smtClean="0"/>
              <a:t>Thank You</a:t>
            </a:r>
            <a:endParaRPr lang="en-US" dirty="0"/>
          </a:p>
        </p:txBody>
      </p:sp>
      <p:sp>
        <p:nvSpPr>
          <p:cNvPr id="9"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0"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6"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17"/>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9"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22"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51319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pic>
        <p:nvPicPr>
          <p:cNvPr id="4" name="Picture 3" descr="cyclorama.png"/>
          <p:cNvPicPr>
            <a:picLocks noChangeAspect="1"/>
          </p:cNvPicPr>
          <p:nvPr userDrawn="1"/>
        </p:nvPicPr>
        <p:blipFill>
          <a:blip r:embed="rId2"/>
          <a:stretch>
            <a:fillRect/>
          </a:stretch>
        </p:blipFill>
        <p:spPr>
          <a:xfrm>
            <a:off x="0" y="0"/>
            <a:ext cx="9144000" cy="5144002"/>
          </a:xfrm>
          <a:prstGeom prst="rect">
            <a:avLst/>
          </a:prstGeom>
        </p:spPr>
      </p:pic>
      <p:sp>
        <p:nvSpPr>
          <p:cNvPr id="3" name="Slide Number Placeholder 5"/>
          <p:cNvSpPr>
            <a:spLocks noGrp="1"/>
          </p:cNvSpPr>
          <p:nvPr>
            <p:ph type="sldNum" sz="quarter" idx="4"/>
          </p:nvPr>
        </p:nvSpPr>
        <p:spPr bwMode="gray">
          <a:xfrm>
            <a:off x="4379913" y="4788581"/>
            <a:ext cx="385762" cy="257175"/>
          </a:xfrm>
          <a:prstGeom prst="rect">
            <a:avLst/>
          </a:prstGeom>
        </p:spPr>
        <p:txBody>
          <a:bodyPr vert="horz" lIns="81633" tIns="40817" rIns="81633" bIns="40817" rtlCol="0" anchor="ctr"/>
          <a:lstStyle>
            <a:lvl1pPr algn="ctr" defTabSz="816199" fontAlgn="auto">
              <a:spcBef>
                <a:spcPts val="0"/>
              </a:spcBef>
              <a:spcAft>
                <a:spcPts val="0"/>
              </a:spcAft>
              <a:defRPr sz="1100" smtClean="0">
                <a:solidFill>
                  <a:srgbClr val="C0C0C0"/>
                </a:solidFill>
                <a:latin typeface="+mn-lt"/>
                <a:ea typeface="+mn-ea"/>
                <a:cs typeface="+mn-cs"/>
              </a:defRPr>
            </a:lvl1pPr>
          </a:lstStyle>
          <a:p>
            <a:pPr>
              <a:defRPr/>
            </a:pPr>
            <a:fld id="{DB30CCE6-9770-5A43-A55E-C3ADCAED0195}" type="slidenum">
              <a:rPr lang="en-US" smtClean="0"/>
              <a:pPr>
                <a:defRPr/>
              </a:pPr>
              <a:t>‹#›</a:t>
            </a:fld>
            <a:endParaRPr lang="en-US" dirty="0"/>
          </a:p>
        </p:txBody>
      </p:sp>
      <p:pic>
        <p:nvPicPr>
          <p:cNvPr id="2" name="Picture 1" descr="logo_splunk_1color_K.png"/>
          <p:cNvPicPr>
            <a:picLocks noChangeAspect="1"/>
          </p:cNvPicPr>
          <p:nvPr userDrawn="1"/>
        </p:nvPicPr>
        <p:blipFill>
          <a:blip r:embed="rId3">
            <a:lum bright="70000" contrast="-70000"/>
            <a:extLst>
              <a:ext uri="{28A0092B-C50C-407E-A947-70E740481C1C}">
                <a14:useLocalDpi xmlns:a14="http://schemas.microsoft.com/office/drawing/2010/main" val="0"/>
              </a:ext>
            </a:extLst>
          </a:blip>
          <a:stretch>
            <a:fillRect/>
          </a:stretch>
        </p:blipFill>
        <p:spPr>
          <a:xfrm>
            <a:off x="8338766" y="4875024"/>
            <a:ext cx="706124" cy="209012"/>
          </a:xfrm>
          <a:prstGeom prst="rect">
            <a:avLst/>
          </a:prstGeom>
        </p:spPr>
      </p:pic>
    </p:spTree>
    <p:extLst>
      <p:ext uri="{BB962C8B-B14F-4D97-AF65-F5344CB8AC3E}">
        <p14:creationId xmlns:p14="http://schemas.microsoft.com/office/powerpoint/2010/main" val="2356355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smtClean="0"/>
              <a:t>Click to edit Master title style</a:t>
            </a:r>
            <a:endParaRPr lang="en-US" dirty="0"/>
          </a:p>
        </p:txBody>
      </p:sp>
      <p:sp>
        <p:nvSpPr>
          <p:cNvPr id="6"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6054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smtClean="0"/>
              <a:t>Click to edit Master text styles</a:t>
            </a:r>
          </a:p>
          <a:p>
            <a:pPr lvl="1"/>
            <a:r>
              <a:rPr lang="en-US" smtClean="0"/>
              <a:t>Second level</a:t>
            </a:r>
          </a:p>
        </p:txBody>
      </p:sp>
      <p:sp>
        <p:nvSpPr>
          <p:cNvPr id="4" name="Slide Number Placeholder 3"/>
          <p:cNvSpPr>
            <a:spLocks noGrp="1"/>
          </p:cNvSpPr>
          <p:nvPr>
            <p:ph type="sldNum" sz="quarter" idx="15"/>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57573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15"/>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85214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0" y="785685"/>
            <a:ext cx="9144000" cy="479779"/>
          </a:xfrm>
          <a:prstGeom prst="rect">
            <a:avLst/>
          </a:prstGeom>
        </p:spPr>
        <p:txBody>
          <a:bodyPr lIns="51426" tIns="25713" rIns="51426" bIns="25713"/>
          <a:lstStyle>
            <a:lvl1pPr algn="ctr">
              <a:buFontTx/>
              <a:buNone/>
              <a:defRPr sz="2000"/>
            </a:lvl1pPr>
          </a:lstStyle>
          <a:p>
            <a:pPr lvl="0"/>
            <a:r>
              <a:rPr lang="en-US" smtClean="0"/>
              <a:t>Click to edit Master text styles</a:t>
            </a:r>
          </a:p>
        </p:txBody>
      </p:sp>
      <p:sp>
        <p:nvSpPr>
          <p:cNvPr id="11" name="Content Placeholder 10"/>
          <p:cNvSpPr>
            <a:spLocks noGrp="1"/>
          </p:cNvSpPr>
          <p:nvPr>
            <p:ph sz="quarter" idx="14"/>
          </p:nvPr>
        </p:nvSpPr>
        <p:spPr>
          <a:xfrm>
            <a:off x="288835" y="1360213"/>
            <a:ext cx="8555969"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a:lvl4pPr>
            <a:lvl5pPr marL="1316736" indent="-173736">
              <a:lnSpc>
                <a:spcPct val="100000"/>
              </a:lnSpc>
              <a:spcBef>
                <a:spcPts val="300"/>
              </a:spcBef>
              <a:spcAft>
                <a:spcPts val="400"/>
              </a:spcAft>
              <a:buClr>
                <a:schemeClr val="accent4">
                  <a:lumMod val="75000"/>
                </a:schemeClr>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noProof="0" dirty="0" smtClean="0"/>
          </a:p>
        </p:txBody>
      </p:sp>
      <p:sp>
        <p:nvSpPr>
          <p:cNvPr id="6" name="Slide Number Placeholder 5"/>
          <p:cNvSpPr>
            <a:spLocks noGrp="1"/>
          </p:cNvSpPr>
          <p:nvPr>
            <p:ph type="sldNum" sz="quarter" idx="15"/>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114222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2 column">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9143999" cy="911721"/>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0" y="789260"/>
            <a:ext cx="9144000" cy="464789"/>
          </a:xfrm>
          <a:prstGeom prst="rect">
            <a:avLst/>
          </a:prstGeom>
        </p:spPr>
        <p:txBody>
          <a:bodyPr lIns="51426" tIns="25713" rIns="51426" bIns="25713" anchor="t">
            <a:normAutofit/>
          </a:bodyPr>
          <a:lstStyle>
            <a:lvl1pPr marL="0" indent="0" algn="ctr">
              <a:spcBef>
                <a:spcPts val="0"/>
              </a:spcBef>
              <a:buNone/>
              <a:defRPr sz="2000">
                <a:solidFill>
                  <a:schemeClr val="tx1"/>
                </a:solidFill>
              </a:defRPr>
            </a:lvl1pPr>
            <a:lvl2pPr marL="408167" indent="0" algn="ctr">
              <a:buNone/>
              <a:defRPr>
                <a:solidFill>
                  <a:schemeClr val="tx1">
                    <a:tint val="75000"/>
                  </a:schemeClr>
                </a:solidFill>
              </a:defRPr>
            </a:lvl2pPr>
            <a:lvl3pPr marL="816334" indent="0" algn="ctr">
              <a:buNone/>
              <a:defRPr>
                <a:solidFill>
                  <a:schemeClr val="tx1">
                    <a:tint val="75000"/>
                  </a:schemeClr>
                </a:solidFill>
              </a:defRPr>
            </a:lvl3pPr>
            <a:lvl4pPr marL="1224501" indent="0" algn="ctr">
              <a:buNone/>
              <a:defRPr>
                <a:solidFill>
                  <a:schemeClr val="tx1">
                    <a:tint val="75000"/>
                  </a:schemeClr>
                </a:solidFill>
              </a:defRPr>
            </a:lvl4pPr>
            <a:lvl5pPr marL="1632668" indent="0" algn="ctr">
              <a:buNone/>
              <a:defRPr>
                <a:solidFill>
                  <a:schemeClr val="tx1">
                    <a:tint val="75000"/>
                  </a:schemeClr>
                </a:solidFill>
              </a:defRPr>
            </a:lvl5pPr>
            <a:lvl6pPr marL="2040835" indent="0" algn="ctr">
              <a:buNone/>
              <a:defRPr>
                <a:solidFill>
                  <a:schemeClr val="tx1">
                    <a:tint val="75000"/>
                  </a:schemeClr>
                </a:solidFill>
              </a:defRPr>
            </a:lvl6pPr>
            <a:lvl7pPr marL="2449002" indent="0" algn="ctr">
              <a:buNone/>
              <a:defRPr>
                <a:solidFill>
                  <a:schemeClr val="tx1">
                    <a:tint val="75000"/>
                  </a:schemeClr>
                </a:solidFill>
              </a:defRPr>
            </a:lvl7pPr>
            <a:lvl8pPr marL="2857169" indent="0" algn="ctr">
              <a:buNone/>
              <a:defRPr>
                <a:solidFill>
                  <a:schemeClr val="tx1">
                    <a:tint val="75000"/>
                  </a:schemeClr>
                </a:solidFill>
              </a:defRPr>
            </a:lvl8pPr>
            <a:lvl9pPr marL="3265336" indent="0" algn="ctr">
              <a:buNone/>
              <a:defRPr>
                <a:solidFill>
                  <a:schemeClr val="tx1">
                    <a:tint val="75000"/>
                  </a:schemeClr>
                </a:solidFill>
              </a:defRPr>
            </a:lvl9pPr>
          </a:lstStyle>
          <a:p>
            <a:r>
              <a:rPr lang="en-US" smtClean="0"/>
              <a:t>Click to edit Master subtitle style</a:t>
            </a:r>
            <a:endParaRPr lang="en-US" dirty="0"/>
          </a:p>
        </p:txBody>
      </p:sp>
      <p:sp>
        <p:nvSpPr>
          <p:cNvPr id="5" name="Content Placeholder 2"/>
          <p:cNvSpPr>
            <a:spLocks noGrp="1"/>
          </p:cNvSpPr>
          <p:nvPr>
            <p:ph idx="13"/>
          </p:nvPr>
        </p:nvSpPr>
        <p:spPr>
          <a:xfrm>
            <a:off x="4776604" y="1251901"/>
            <a:ext cx="3734142" cy="503768"/>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8" name="Content Placeholder 2"/>
          <p:cNvSpPr>
            <a:spLocks noGrp="1"/>
          </p:cNvSpPr>
          <p:nvPr>
            <p:ph idx="15"/>
          </p:nvPr>
        </p:nvSpPr>
        <p:spPr>
          <a:xfrm>
            <a:off x="544025" y="1251900"/>
            <a:ext cx="3939166" cy="496168"/>
          </a:xfrm>
          <a:prstGeom prst="rect">
            <a:avLst/>
          </a:prstGeom>
        </p:spPr>
        <p:txBody>
          <a:bodyPr lIns="51426" tIns="25713" rIns="51426" bIns="25713">
            <a:noAutofit/>
          </a:bodyPr>
          <a:lstStyle>
            <a:lvl1pPr marL="0" indent="0">
              <a:buFontTx/>
              <a:buNone/>
              <a:defRPr sz="2200"/>
            </a:lvl1pPr>
          </a:lstStyle>
          <a:p>
            <a:pPr lvl="0"/>
            <a:r>
              <a:rPr lang="en-US" smtClean="0"/>
              <a:t>Click to edit Master text styles</a:t>
            </a:r>
          </a:p>
        </p:txBody>
      </p:sp>
      <p:sp>
        <p:nvSpPr>
          <p:cNvPr id="12" name="Content Placeholder 2"/>
          <p:cNvSpPr>
            <a:spLocks noGrp="1"/>
          </p:cNvSpPr>
          <p:nvPr>
            <p:ph idx="16"/>
          </p:nvPr>
        </p:nvSpPr>
        <p:spPr>
          <a:xfrm>
            <a:off x="537433" y="1750588"/>
            <a:ext cx="3680782" cy="2824790"/>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30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13" name="Content Placeholder 2"/>
          <p:cNvSpPr>
            <a:spLocks noGrp="1"/>
          </p:cNvSpPr>
          <p:nvPr>
            <p:ph idx="17"/>
          </p:nvPr>
        </p:nvSpPr>
        <p:spPr>
          <a:xfrm>
            <a:off x="4779599" y="1752710"/>
            <a:ext cx="3738464" cy="2792267"/>
          </a:xfrm>
          <a:prstGeom prst="rect">
            <a:avLst/>
          </a:prstGeom>
        </p:spPr>
        <p:txBody>
          <a:bodyPr lIns="51426" tIns="25713" rIns="51426" bIns="25713"/>
          <a:lstStyle>
            <a:lvl1pPr marL="255588" indent="-255588">
              <a:spcBef>
                <a:spcPts val="337"/>
              </a:spcBef>
              <a:spcAft>
                <a:spcPts val="400"/>
              </a:spcAft>
              <a:buClr>
                <a:schemeClr val="accent4">
                  <a:lumMod val="75000"/>
                </a:schemeClr>
              </a:buClr>
              <a:buSzPct val="90000"/>
              <a:buFont typeface="Lucida Grande"/>
              <a:buChar char="●"/>
              <a:defRPr lang="en-US" sz="1800" kern="1200" smtClean="0">
                <a:solidFill>
                  <a:schemeClr val="tx1"/>
                </a:solidFill>
                <a:latin typeface="+mn-lt"/>
                <a:ea typeface="ＭＳ Ｐゴシック" charset="0"/>
                <a:cs typeface="ＭＳ Ｐゴシック" charset="0"/>
              </a:defRPr>
            </a:lvl1pPr>
            <a:lvl2pPr marL="512064" indent="-192024">
              <a:spcBef>
                <a:spcPts val="0"/>
              </a:spcBef>
              <a:spcAft>
                <a:spcPts val="400"/>
              </a:spcAft>
              <a:buClrTx/>
              <a:defRPr sz="1600"/>
            </a:lvl2pPr>
            <a:lvl3pPr marL="711200" indent="-158750">
              <a:spcBef>
                <a:spcPts val="0"/>
              </a:spcBef>
              <a:spcAft>
                <a:spcPts val="400"/>
              </a:spcAft>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8"/>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941029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Left Subhead, Lef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399714" y="911722"/>
            <a:ext cx="8134777" cy="544142"/>
          </a:xfrm>
          <a:prstGeom prst="rect">
            <a:avLst/>
          </a:prstGeom>
        </p:spPr>
        <p:txBody>
          <a:bodyPr lIns="51426" tIns="25713" rIns="51426" bIns="25713">
            <a:normAutofit/>
          </a:bodyPr>
          <a:lstStyle>
            <a:lvl1pPr marL="0" indent="0">
              <a:buFontTx/>
              <a:buNone/>
              <a:defRPr sz="2400"/>
            </a:lvl1pPr>
          </a:lstStyle>
          <a:p>
            <a:pPr lvl="0"/>
            <a:r>
              <a:rPr lang="en-US" smtClean="0"/>
              <a:t>Click to edit Master text styles</a:t>
            </a:r>
          </a:p>
        </p:txBody>
      </p:sp>
      <p:sp>
        <p:nvSpPr>
          <p:cNvPr id="9" name="Content Placeholder 2"/>
          <p:cNvSpPr>
            <a:spLocks noGrp="1"/>
          </p:cNvSpPr>
          <p:nvPr>
            <p:ph idx="16"/>
          </p:nvPr>
        </p:nvSpPr>
        <p:spPr>
          <a:xfrm>
            <a:off x="404006" y="1431382"/>
            <a:ext cx="3953357" cy="3166797"/>
          </a:xfrm>
          <a:prstGeom prst="rect">
            <a:avLst/>
          </a:prstGeom>
        </p:spPr>
        <p:txBody>
          <a:bodyPr lIns="51426" tIns="25713" rIns="51426" bIns="25713"/>
          <a:lstStyle>
            <a:lvl1pPr marL="255588" indent="-255588">
              <a:lnSpc>
                <a:spcPct val="100000"/>
              </a:lnSpc>
              <a:spcBef>
                <a:spcPts val="0"/>
              </a:spcBef>
              <a:spcAft>
                <a:spcPts val="400"/>
              </a:spcAft>
              <a:buClr>
                <a:schemeClr val="accent4">
                  <a:lumMod val="75000"/>
                </a:schemeClr>
              </a:buClr>
              <a:buSzPct val="90000"/>
              <a:buFont typeface="Lucida Grande"/>
              <a:buChar char="●"/>
              <a:defRPr sz="1800"/>
            </a:lvl1pPr>
            <a:lvl2pPr marL="512064" indent="-192024">
              <a:lnSpc>
                <a:spcPct val="100000"/>
              </a:lnSpc>
              <a:spcBef>
                <a:spcPts val="0"/>
              </a:spcBef>
              <a:spcAft>
                <a:spcPts val="400"/>
              </a:spcAft>
              <a:defRPr sz="1600"/>
            </a:lvl2pPr>
            <a:lvl3pPr marL="711200" indent="-158750">
              <a:lnSpc>
                <a:spcPct val="100000"/>
              </a:lnSpc>
              <a:spcBef>
                <a:spcPts val="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7"/>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06101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head, Right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2"/>
          <p:cNvSpPr>
            <a:spLocks noGrp="1"/>
          </p:cNvSpPr>
          <p:nvPr>
            <p:ph idx="13"/>
          </p:nvPr>
        </p:nvSpPr>
        <p:spPr>
          <a:xfrm>
            <a:off x="399714" y="911722"/>
            <a:ext cx="8134777" cy="544142"/>
          </a:xfrm>
          <a:prstGeom prst="rect">
            <a:avLst/>
          </a:prstGeom>
        </p:spPr>
        <p:txBody>
          <a:bodyPr lIns="51426" tIns="25713" rIns="51426" bIns="25713">
            <a:normAutofit/>
          </a:bodyPr>
          <a:lstStyle>
            <a:lvl1pPr marL="0" indent="0">
              <a:buFontTx/>
              <a:buNone/>
              <a:defRPr sz="2400"/>
            </a:lvl1pPr>
          </a:lstStyle>
          <a:p>
            <a:pPr lvl="0"/>
            <a:r>
              <a:rPr lang="en-US" smtClean="0"/>
              <a:t>Click to edit Master text styles</a:t>
            </a:r>
          </a:p>
        </p:txBody>
      </p:sp>
      <p:sp>
        <p:nvSpPr>
          <p:cNvPr id="9" name="Content Placeholder 2"/>
          <p:cNvSpPr>
            <a:spLocks noGrp="1"/>
          </p:cNvSpPr>
          <p:nvPr>
            <p:ph idx="16"/>
          </p:nvPr>
        </p:nvSpPr>
        <p:spPr>
          <a:xfrm>
            <a:off x="4778707" y="1431382"/>
            <a:ext cx="3953357" cy="3166797"/>
          </a:xfrm>
          <a:prstGeom prst="rect">
            <a:avLst/>
          </a:prstGeom>
        </p:spPr>
        <p:txBody>
          <a:bodyPr lIns="51426" tIns="25713" rIns="51426" bIns="25713"/>
          <a:lstStyle>
            <a:lvl1pPr marL="230188" indent="-230188">
              <a:spcBef>
                <a:spcPts val="675"/>
              </a:spcBef>
              <a:spcAft>
                <a:spcPts val="400"/>
              </a:spcAft>
              <a:buClr>
                <a:schemeClr val="accent4">
                  <a:lumMod val="75000"/>
                </a:schemeClr>
              </a:buClr>
              <a:buSzPct val="90000"/>
              <a:buFont typeface="Lucida Grande"/>
              <a:buChar char="●"/>
              <a:defRPr sz="1800"/>
            </a:lvl1pPr>
            <a:lvl2pPr marL="512064" indent="-192024">
              <a:spcBef>
                <a:spcPts val="0"/>
              </a:spcBef>
              <a:spcAft>
                <a:spcPts val="400"/>
              </a:spcAft>
              <a:buClrTx/>
              <a:defRPr sz="1600"/>
            </a:lvl2pPr>
            <a:lvl3pPr marL="711200" indent="-158750">
              <a:spcBef>
                <a:spcPts val="0"/>
              </a:spcBef>
              <a:spcAft>
                <a:spcPts val="400"/>
              </a:spcAft>
              <a:buClr>
                <a:schemeClr val="tx2">
                  <a:lumMod val="50000"/>
                  <a:lumOff val="50000"/>
                </a:schemeClr>
              </a:buClr>
              <a:buFont typeface="Wingdings 3" charset="2"/>
              <a:buChar char="‣"/>
              <a:defRPr sz="1500"/>
            </a:lvl3pPr>
          </a:lstStyle>
          <a:p>
            <a:pPr lvl="0"/>
            <a:r>
              <a:rPr lang="en-US" smtClean="0"/>
              <a:t>Click to edit Master text styles</a:t>
            </a:r>
          </a:p>
          <a:p>
            <a:pPr lvl="1"/>
            <a:r>
              <a:rPr lang="en-US" smtClean="0"/>
              <a:t>Second level</a:t>
            </a:r>
          </a:p>
          <a:p>
            <a:pPr lvl="2"/>
            <a:r>
              <a:rPr lang="en-US" smtClean="0"/>
              <a:t>Third level</a:t>
            </a:r>
          </a:p>
        </p:txBody>
      </p:sp>
      <p:sp>
        <p:nvSpPr>
          <p:cNvPr id="4" name="Slide Number Placeholder 3"/>
          <p:cNvSpPr>
            <a:spLocks noGrp="1"/>
          </p:cNvSpPr>
          <p:nvPr>
            <p:ph type="sldNum" sz="quarter" idx="17"/>
          </p:nvPr>
        </p:nvSpPr>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3899960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Box - Green">
    <p:spTree>
      <p:nvGrpSpPr>
        <p:cNvPr id="1" name=""/>
        <p:cNvGrpSpPr/>
        <p:nvPr/>
      </p:nvGrpSpPr>
      <p:grpSpPr>
        <a:xfrm>
          <a:off x="0" y="0"/>
          <a:ext cx="0" cy="0"/>
          <a:chOff x="0" y="0"/>
          <a:chExt cx="0" cy="0"/>
        </a:xfrm>
      </p:grpSpPr>
      <p:sp>
        <p:nvSpPr>
          <p:cNvPr id="4" name="AutoShape 2"/>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6" name="AutoShape 2"/>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5" name="Content Placeholder 2"/>
          <p:cNvSpPr>
            <a:spLocks noGrp="1"/>
          </p:cNvSpPr>
          <p:nvPr>
            <p:ph idx="13"/>
          </p:nvPr>
        </p:nvSpPr>
        <p:spPr>
          <a:xfrm>
            <a:off x="646278" y="1762130"/>
            <a:ext cx="7850592" cy="1707696"/>
          </a:xfrm>
          <a:prstGeom prst="rect">
            <a:avLst/>
          </a:prstGeom>
        </p:spPr>
        <p:txBody>
          <a:bodyPr lIns="411407" tIns="25713" rIns="411407" bIns="25713" anchor="ctr">
            <a:noAutofit/>
          </a:bodyPr>
          <a:lstStyle>
            <a:lvl1pPr marL="0" indent="0" algn="ctr">
              <a:buFontTx/>
              <a:buNone/>
              <a:defRPr sz="3000">
                <a:solidFill>
                  <a:schemeClr val="bg1"/>
                </a:solidFill>
              </a:defRPr>
            </a:lvl1pPr>
          </a:lstStyle>
          <a:p>
            <a:pPr lvl="0"/>
            <a:r>
              <a:rPr lang="en-US" smtClean="0"/>
              <a:t>Click to edit Master text styles</a:t>
            </a:r>
          </a:p>
        </p:txBody>
      </p:sp>
      <p:sp>
        <p:nvSpPr>
          <p:cNvPr id="8" name="AutoShape 2"/>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9" name="Slide Number Placeholder 8"/>
          <p:cNvSpPr>
            <a:spLocks noGrp="1"/>
          </p:cNvSpPr>
          <p:nvPr>
            <p:ph type="sldNum" sz="quarter" idx="14"/>
          </p:nvPr>
        </p:nvSpPr>
        <p:spPr/>
        <p:txBody>
          <a:bodyPr/>
          <a:lstStyle/>
          <a:p>
            <a:fld id="{4821D795-FE12-2247-BAA5-F1F065BE8D34}" type="slidenum">
              <a:rPr lang="en-US" smtClean="0"/>
              <a:pPr/>
              <a:t>‹#›</a:t>
            </a:fld>
            <a:endParaRPr lang="en-US" dirty="0"/>
          </a:p>
        </p:txBody>
      </p:sp>
      <p:sp>
        <p:nvSpPr>
          <p:cNvPr id="10" name="AutoShape 2"/>
          <p:cNvSpPr>
            <a:spLocks noChangeArrowheads="1"/>
          </p:cNvSpPr>
          <p:nvPr/>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
        <p:nvSpPr>
          <p:cNvPr id="11" name="AutoShape 2"/>
          <p:cNvSpPr>
            <a:spLocks noChangeArrowheads="1"/>
          </p:cNvSpPr>
          <p:nvPr userDrawn="1"/>
        </p:nvSpPr>
        <p:spPr bwMode="gray">
          <a:xfrm>
            <a:off x="655460" y="1328737"/>
            <a:ext cx="7835928" cy="2636044"/>
          </a:xfrm>
          <a:prstGeom prst="roundRect">
            <a:avLst>
              <a:gd name="adj" fmla="val 9894"/>
            </a:avLst>
          </a:prstGeom>
          <a:gradFill flip="none" rotWithShape="1">
            <a:gsLst>
              <a:gs pos="0">
                <a:srgbClr val="72BF3C"/>
              </a:gs>
              <a:gs pos="100000">
                <a:schemeClr val="accent3">
                  <a:lumMod val="75000"/>
                </a:schemeClr>
              </a:gs>
            </a:gsLst>
            <a:lin ang="5400000" scaled="0"/>
            <a:tileRect/>
          </a:gradFill>
          <a:ln w="25400">
            <a:noFill/>
            <a:round/>
            <a:headEnd/>
            <a:tailEnd/>
          </a:ln>
          <a:effectLst>
            <a:innerShdw blurRad="165100" dist="50800" dir="16200000">
              <a:schemeClr val="bg1">
                <a:alpha val="28000"/>
              </a:schemeClr>
            </a:innerShdw>
          </a:effectLst>
        </p:spPr>
        <p:txBody>
          <a:bodyPr lIns="51426" tIns="25713" rIns="51426" bIns="25713"/>
          <a:lstStyle/>
          <a:p>
            <a:pPr defTabSz="514259" fontAlgn="auto">
              <a:spcBef>
                <a:spcPts val="0"/>
              </a:spcBef>
              <a:spcAft>
                <a:spcPts val="0"/>
              </a:spcAft>
              <a:defRPr/>
            </a:pPr>
            <a:endParaRPr lang="en-US" sz="1300" kern="0">
              <a:solidFill>
                <a:srgbClr val="FFFFFF"/>
              </a:solidFill>
              <a:latin typeface="Myriad Pro" charset="0"/>
              <a:ea typeface="+mn-ea"/>
              <a:cs typeface="+mn-cs"/>
              <a:sym typeface="Myriad Pro" charset="0"/>
            </a:endParaRPr>
          </a:p>
        </p:txBody>
      </p:sp>
    </p:spTree>
    <p:extLst>
      <p:ext uri="{BB962C8B-B14F-4D97-AF65-F5344CB8AC3E}">
        <p14:creationId xmlns:p14="http://schemas.microsoft.com/office/powerpoint/2010/main" val="351519341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5" name="Group 4"/>
          <p:cNvGrpSpPr/>
          <p:nvPr/>
        </p:nvGrpSpPr>
        <p:grpSpPr>
          <a:xfrm>
            <a:off x="0" y="4695702"/>
            <a:ext cx="9144000" cy="457958"/>
            <a:chOff x="0" y="4695702"/>
            <a:chExt cx="9144000" cy="457958"/>
          </a:xfrm>
        </p:grpSpPr>
        <p:pic>
          <p:nvPicPr>
            <p:cNvPr id="7" name="Picture 6" descr="ART-PPT-footer-blu-103-sm-bg.png"/>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0" y="4695702"/>
              <a:ext cx="9144000" cy="457958"/>
            </a:xfrm>
            <a:prstGeom prst="rect">
              <a:avLst/>
            </a:prstGeom>
          </p:spPr>
        </p:pic>
        <p:pic>
          <p:nvPicPr>
            <p:cNvPr id="8" name="Picture 7" descr="LOGO-Splunk-tagline-W.png"/>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7162799" y="4797243"/>
              <a:ext cx="1786255" cy="241863"/>
            </a:xfrm>
            <a:prstGeom prst="rect">
              <a:avLst/>
            </a:prstGeom>
          </p:spPr>
        </p:pic>
      </p:grpSp>
      <p:sp>
        <p:nvSpPr>
          <p:cNvPr id="3075" name="Title Placeholder 1"/>
          <p:cNvSpPr>
            <a:spLocks noGrp="1"/>
          </p:cNvSpPr>
          <p:nvPr>
            <p:ph type="title"/>
          </p:nvPr>
        </p:nvSpPr>
        <p:spPr bwMode="gray">
          <a:xfrm>
            <a:off x="0" y="9525"/>
            <a:ext cx="9144000" cy="85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1633" tIns="40817" rIns="81633" bIns="40817" numCol="1" anchor="ctr" anchorCtr="0" compatLnSpc="1">
            <a:prstTxWarp prst="textNoShape">
              <a:avLst/>
            </a:prstTxWarp>
          </a:bodyPr>
          <a:lstStyle/>
          <a:p>
            <a:pPr lvl="0"/>
            <a:r>
              <a:rPr lang="en-US" smtClean="0"/>
              <a:t>Click to edit Master title style</a:t>
            </a:r>
            <a:endParaRPr lang="en-US" dirty="0"/>
          </a:p>
        </p:txBody>
      </p:sp>
      <p:sp>
        <p:nvSpPr>
          <p:cNvPr id="2" name="Slide Number Placeholder 1"/>
          <p:cNvSpPr>
            <a:spLocks noGrp="1"/>
          </p:cNvSpPr>
          <p:nvPr>
            <p:ph type="sldNum" sz="quarter" idx="4"/>
          </p:nvPr>
        </p:nvSpPr>
        <p:spPr>
          <a:xfrm>
            <a:off x="4143430" y="4767263"/>
            <a:ext cx="857140" cy="274637"/>
          </a:xfrm>
          <a:prstGeom prst="rect">
            <a:avLst/>
          </a:prstGeom>
        </p:spPr>
        <p:txBody>
          <a:bodyPr vert="horz" lIns="91440" tIns="45720" rIns="91440" bIns="45720" rtlCol="0" anchor="ctr"/>
          <a:lstStyle>
            <a:lvl1pPr algn="ctr">
              <a:defRPr sz="1100">
                <a:solidFill>
                  <a:schemeClr val="accent4"/>
                </a:solidFill>
              </a:defRPr>
            </a:lvl1pPr>
          </a:lstStyle>
          <a:p>
            <a:fld id="{4821D795-FE12-2247-BAA5-F1F065BE8D3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5" r:id="rId14"/>
    <p:sldLayoutId id="2147483796" r:id="rId15"/>
    <p:sldLayoutId id="2147483794" r:id="rId16"/>
    <p:sldLayoutId id="2147483797" r:id="rId17"/>
  </p:sldLayoutIdLst>
  <p:timing>
    <p:tnLst>
      <p:par>
        <p:cTn id="1" dur="indefinite" restart="never" nodeType="tmRoot"/>
      </p:par>
    </p:tnLst>
  </p:timing>
  <p:hf hdr="0" dt="0"/>
  <p:txStyles>
    <p:titleStyle>
      <a:lvl1pPr algn="ctr" defTabSz="815975" rtl="0" eaLnBrk="1" fontAlgn="base" hangingPunct="1">
        <a:spcBef>
          <a:spcPct val="0"/>
        </a:spcBef>
        <a:spcAft>
          <a:spcPct val="0"/>
        </a:spcAft>
        <a:defRPr sz="3700" kern="1200">
          <a:solidFill>
            <a:srgbClr val="000000"/>
          </a:solidFill>
          <a:latin typeface="+mj-lt"/>
          <a:ea typeface="ＭＳ Ｐゴシック" charset="0"/>
          <a:cs typeface="ＭＳ Ｐゴシック" charset="0"/>
        </a:defRPr>
      </a:lvl1pPr>
      <a:lvl2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2pPr>
      <a:lvl3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3pPr>
      <a:lvl4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4pPr>
      <a:lvl5pPr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5pPr>
      <a:lvl6pPr marL="4572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6pPr>
      <a:lvl7pPr marL="9144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7pPr>
      <a:lvl8pPr marL="13716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8pPr>
      <a:lvl9pPr marL="1828800" algn="ctr" defTabSz="815975" rtl="0" eaLnBrk="1" fontAlgn="base" hangingPunct="1">
        <a:spcBef>
          <a:spcPct val="0"/>
        </a:spcBef>
        <a:spcAft>
          <a:spcPct val="0"/>
        </a:spcAft>
        <a:defRPr sz="3700">
          <a:solidFill>
            <a:srgbClr val="000000"/>
          </a:solidFill>
          <a:latin typeface="Calibri" charset="0"/>
          <a:ea typeface="ＭＳ Ｐゴシック" charset="0"/>
          <a:cs typeface="ＭＳ Ｐゴシック" charset="0"/>
        </a:defRPr>
      </a:lvl9pPr>
    </p:titleStyle>
    <p:bodyStyle>
      <a:lvl1pPr marL="255588" indent="-255588" algn="l" defTabSz="815975" rtl="0" eaLnBrk="1" fontAlgn="base" hangingPunct="1">
        <a:spcBef>
          <a:spcPts val="675"/>
        </a:spcBef>
        <a:spcAft>
          <a:spcPct val="0"/>
        </a:spcAft>
        <a:buSzPct val="80000"/>
        <a:buFont typeface="Arial" charset="0"/>
        <a:buChar char="•"/>
        <a:defRPr sz="2200" kern="1200">
          <a:solidFill>
            <a:schemeClr val="tx1"/>
          </a:solidFill>
          <a:latin typeface="+mn-lt"/>
          <a:ea typeface="ＭＳ Ｐゴシック" charset="0"/>
          <a:cs typeface="ＭＳ Ｐゴシック" charset="0"/>
        </a:defRPr>
      </a:lvl1pPr>
      <a:lvl2pPr marL="542925" indent="-285750" algn="l" defTabSz="815975" rtl="0" eaLnBrk="1" fontAlgn="base" hangingPunct="1">
        <a:spcBef>
          <a:spcPct val="0"/>
        </a:spcBef>
        <a:spcAft>
          <a:spcPct val="0"/>
        </a:spcAft>
        <a:buFont typeface="Calibri" charset="0"/>
        <a:buChar char="–"/>
        <a:defRPr sz="1900" kern="1200">
          <a:solidFill>
            <a:schemeClr val="tx1"/>
          </a:solidFill>
          <a:latin typeface="+mn-lt"/>
          <a:ea typeface="ＭＳ Ｐゴシック" charset="0"/>
          <a:cs typeface="+mn-cs"/>
        </a:defRPr>
      </a:lvl2pPr>
      <a:lvl3pPr marL="711200" indent="-158750" algn="l" defTabSz="815975" rtl="0" eaLnBrk="1" fontAlgn="base" hangingPunct="1">
        <a:spcBef>
          <a:spcPct val="0"/>
        </a:spcBef>
        <a:spcAft>
          <a:spcPct val="0"/>
        </a:spcAft>
        <a:buClr>
          <a:srgbClr val="7F7F7F"/>
        </a:buClr>
        <a:buSzPct val="100000"/>
        <a:buFont typeface="Wingdings 3" charset="0"/>
        <a:buChar char="ê"/>
        <a:defRPr kern="1200">
          <a:solidFill>
            <a:schemeClr val="tx1"/>
          </a:solidFill>
          <a:latin typeface="+mn-lt"/>
          <a:ea typeface="ＭＳ Ｐゴシック" charset="0"/>
          <a:cs typeface="+mn-cs"/>
        </a:defRPr>
      </a:lvl3pPr>
      <a:lvl4pPr marL="925513" indent="-204788" algn="l" defTabSz="815975" rtl="0" eaLnBrk="1" fontAlgn="base" hangingPunct="1">
        <a:spcBef>
          <a:spcPct val="0"/>
        </a:spcBef>
        <a:spcAft>
          <a:spcPct val="0"/>
        </a:spcAft>
        <a:buFont typeface="Arial" charset="0"/>
        <a:buChar char="–"/>
        <a:defRPr sz="1600" kern="1200">
          <a:solidFill>
            <a:schemeClr val="tx1"/>
          </a:solidFill>
          <a:latin typeface="+mn-lt"/>
          <a:ea typeface="ＭＳ Ｐゴシック" charset="0"/>
          <a:cs typeface="+mn-cs"/>
        </a:defRPr>
      </a:lvl4pPr>
      <a:lvl5pPr marL="714375" indent="-66675" algn="l" defTabSz="815975" rtl="0" eaLnBrk="1" fontAlgn="base" hangingPunct="1">
        <a:spcBef>
          <a:spcPct val="0"/>
        </a:spcBef>
        <a:spcAft>
          <a:spcPct val="0"/>
        </a:spcAft>
        <a:buClr>
          <a:srgbClr val="7F7F7F"/>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34" rtl="0" eaLnBrk="1" latinLnBrk="0" hangingPunct="1">
        <a:defRPr sz="1600" kern="1200">
          <a:solidFill>
            <a:schemeClr val="tx1"/>
          </a:solidFill>
          <a:latin typeface="+mn-lt"/>
          <a:ea typeface="+mn-ea"/>
          <a:cs typeface="+mn-cs"/>
        </a:defRPr>
      </a:lvl1pPr>
      <a:lvl2pPr marL="408167" algn="l" defTabSz="816334" rtl="0" eaLnBrk="1" latinLnBrk="0" hangingPunct="1">
        <a:defRPr sz="1600" kern="1200">
          <a:solidFill>
            <a:schemeClr val="tx1"/>
          </a:solidFill>
          <a:latin typeface="+mn-lt"/>
          <a:ea typeface="+mn-ea"/>
          <a:cs typeface="+mn-cs"/>
        </a:defRPr>
      </a:lvl2pPr>
      <a:lvl3pPr marL="816334" algn="l" defTabSz="816334" rtl="0" eaLnBrk="1" latinLnBrk="0" hangingPunct="1">
        <a:defRPr sz="1600" kern="1200">
          <a:solidFill>
            <a:schemeClr val="tx1"/>
          </a:solidFill>
          <a:latin typeface="+mn-lt"/>
          <a:ea typeface="+mn-ea"/>
          <a:cs typeface="+mn-cs"/>
        </a:defRPr>
      </a:lvl3pPr>
      <a:lvl4pPr marL="1224501" algn="l" defTabSz="816334" rtl="0" eaLnBrk="1" latinLnBrk="0" hangingPunct="1">
        <a:defRPr sz="1600" kern="1200">
          <a:solidFill>
            <a:schemeClr val="tx1"/>
          </a:solidFill>
          <a:latin typeface="+mn-lt"/>
          <a:ea typeface="+mn-ea"/>
          <a:cs typeface="+mn-cs"/>
        </a:defRPr>
      </a:lvl4pPr>
      <a:lvl5pPr marL="1632668" algn="l" defTabSz="816334" rtl="0" eaLnBrk="1" latinLnBrk="0" hangingPunct="1">
        <a:defRPr sz="1600" kern="1200">
          <a:solidFill>
            <a:schemeClr val="tx1"/>
          </a:solidFill>
          <a:latin typeface="+mn-lt"/>
          <a:ea typeface="+mn-ea"/>
          <a:cs typeface="+mn-cs"/>
        </a:defRPr>
      </a:lvl5pPr>
      <a:lvl6pPr marL="2040835" algn="l" defTabSz="816334" rtl="0" eaLnBrk="1" latinLnBrk="0" hangingPunct="1">
        <a:defRPr sz="1600" kern="1200">
          <a:solidFill>
            <a:schemeClr val="tx1"/>
          </a:solidFill>
          <a:latin typeface="+mn-lt"/>
          <a:ea typeface="+mn-ea"/>
          <a:cs typeface="+mn-cs"/>
        </a:defRPr>
      </a:lvl6pPr>
      <a:lvl7pPr marL="2449002" algn="l" defTabSz="816334" rtl="0" eaLnBrk="1" latinLnBrk="0" hangingPunct="1">
        <a:defRPr sz="1600" kern="1200">
          <a:solidFill>
            <a:schemeClr val="tx1"/>
          </a:solidFill>
          <a:latin typeface="+mn-lt"/>
          <a:ea typeface="+mn-ea"/>
          <a:cs typeface="+mn-cs"/>
        </a:defRPr>
      </a:lvl7pPr>
      <a:lvl8pPr marL="2857169" algn="l" defTabSz="816334" rtl="0" eaLnBrk="1" latinLnBrk="0" hangingPunct="1">
        <a:defRPr sz="1600" kern="1200">
          <a:solidFill>
            <a:schemeClr val="tx1"/>
          </a:solidFill>
          <a:latin typeface="+mn-lt"/>
          <a:ea typeface="+mn-ea"/>
          <a:cs typeface="+mn-cs"/>
        </a:defRPr>
      </a:lvl8pPr>
      <a:lvl9pPr marL="3265336" algn="l" defTabSz="81633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tiff"/><Relationship Id="rId6" Type="http://schemas.openxmlformats.org/officeDocument/2006/relationships/image" Target="../media/image48.emf"/><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7.emf"/><Relationship Id="rId8" Type="http://schemas.openxmlformats.org/officeDocument/2006/relationships/image" Target="../media/image43.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7.emf"/><Relationship Id="rId8" Type="http://schemas.openxmlformats.org/officeDocument/2006/relationships/image" Target="../media/image43.emf"/><Relationship Id="rId9" Type="http://schemas.openxmlformats.org/officeDocument/2006/relationships/image" Target="../media/image58.emf"/><Relationship Id="rId10" Type="http://schemas.openxmlformats.org/officeDocument/2006/relationships/image" Target="../media/image44.emf"/><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7.emf"/><Relationship Id="rId8" Type="http://schemas.openxmlformats.org/officeDocument/2006/relationships/image" Target="../media/image43.emf"/><Relationship Id="rId9" Type="http://schemas.openxmlformats.org/officeDocument/2006/relationships/image" Target="../media/image58.emf"/><Relationship Id="rId10" Type="http://schemas.openxmlformats.org/officeDocument/2006/relationships/image" Target="../media/image44.emf"/><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emf"/><Relationship Id="rId6" Type="http://schemas.openxmlformats.org/officeDocument/2006/relationships/image" Target="../media/image55.emf"/><Relationship Id="rId7" Type="http://schemas.openxmlformats.org/officeDocument/2006/relationships/image" Target="../media/image57.emf"/><Relationship Id="rId8" Type="http://schemas.openxmlformats.org/officeDocument/2006/relationships/image" Target="../media/image43.emf"/><Relationship Id="rId9" Type="http://schemas.openxmlformats.org/officeDocument/2006/relationships/image" Target="../media/image58.emf"/><Relationship Id="rId10" Type="http://schemas.openxmlformats.org/officeDocument/2006/relationships/image" Target="../media/image44.emf"/><Relationship Id="rId11" Type="http://schemas.openxmlformats.org/officeDocument/2006/relationships/image" Target="../media/image59.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tiff"/><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jp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anthonygtellez/TA-Suricata" TargetMode="External"/><Relationship Id="rId3" Type="http://schemas.openxmlformats.org/officeDocument/2006/relationships/hyperlink" Target="https://github.com/anthonygtellez/TA-sshd_aut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9.gif"/><Relationship Id="rId4" Type="http://schemas.openxmlformats.org/officeDocument/2006/relationships/image" Target="../media/image80.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gif"/><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gi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jp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5.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gif"/><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20" Type="http://schemas.openxmlformats.org/officeDocument/2006/relationships/image" Target="../media/image23.png"/><Relationship Id="rId21" Type="http://schemas.openxmlformats.org/officeDocument/2006/relationships/image" Target="../media/image24.png"/><Relationship Id="rId22" Type="http://schemas.openxmlformats.org/officeDocument/2006/relationships/image" Target="../media/image25.png"/><Relationship Id="rId23" Type="http://schemas.openxmlformats.org/officeDocument/2006/relationships/image" Target="../media/image26.png"/><Relationship Id="rId24" Type="http://schemas.openxmlformats.org/officeDocument/2006/relationships/image" Target="../media/image27.png"/><Relationship Id="rId25" Type="http://schemas.openxmlformats.org/officeDocument/2006/relationships/image" Target="../media/image28.png"/><Relationship Id="rId26" Type="http://schemas.openxmlformats.org/officeDocument/2006/relationships/image" Target="../media/image29.png"/><Relationship Id="rId27" Type="http://schemas.openxmlformats.org/officeDocument/2006/relationships/image" Target="../media/image30.png"/><Relationship Id="rId28" Type="http://schemas.openxmlformats.org/officeDocument/2006/relationships/image" Target="../media/image31.png"/><Relationship Id="rId29" Type="http://schemas.openxmlformats.org/officeDocument/2006/relationships/image" Target="../media/image32.png"/><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30" Type="http://schemas.openxmlformats.org/officeDocument/2006/relationships/image" Target="../media/image33.png"/><Relationship Id="rId31" Type="http://schemas.openxmlformats.org/officeDocument/2006/relationships/image" Target="../media/image34.png"/><Relationship Id="rId32" Type="http://schemas.openxmlformats.org/officeDocument/2006/relationships/image" Target="../media/image35.png"/><Relationship Id="rId9"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1.png"/><Relationship Id="rId8" Type="http://schemas.microsoft.com/office/2007/relationships/hdphoto" Target="../media/hdphoto1.wdp"/><Relationship Id="rId33" Type="http://schemas.openxmlformats.org/officeDocument/2006/relationships/image" Target="../media/image36.png"/><Relationship Id="rId10" Type="http://schemas.openxmlformats.org/officeDocument/2006/relationships/image" Target="../media/image13.png"/><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3.gif"/><Relationship Id="rId3"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jpg"/><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1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1" Type="http://schemas.openxmlformats.org/officeDocument/2006/relationships/hyperlink" Target="http://scikit-learn.org/" TargetMode="External"/><Relationship Id="rId12" Type="http://schemas.openxmlformats.org/officeDocument/2006/relationships/hyperlink" Target="https://splunkbase.splunk.com/app/2890/" TargetMode="External"/><Relationship Id="rId13" Type="http://schemas.openxmlformats.org/officeDocument/2006/relationships/hyperlink" Target="https://splunkbase.splunk.com/app/2734/" TargetMode="External"/><Relationship Id="rId1" Type="http://schemas.openxmlformats.org/officeDocument/2006/relationships/slideLayout" Target="../slideLayouts/slideLayout3.xml"/><Relationship Id="rId2" Type="http://schemas.openxmlformats.org/officeDocument/2006/relationships/hyperlink" Target="http://www.tylervigen.com/spurious-correlations" TargetMode="External"/><Relationship Id="rId3" Type="http://schemas.openxmlformats.org/officeDocument/2006/relationships/hyperlink" Target="http://qosient.com/argus/presentations/Argus.FloCon.2014.PCR.Presentation.pdf" TargetMode="External"/><Relationship Id="rId4" Type="http://schemas.openxmlformats.org/officeDocument/2006/relationships/hyperlink" Target="http://datadrivensecurity.info/" TargetMode="External"/><Relationship Id="rId5" Type="http://schemas.openxmlformats.org/officeDocument/2006/relationships/hyperlink" Target="http://blog.metasyn.pw/splunk-syntax-highlighting/" TargetMode="External"/><Relationship Id="rId6" Type="http://schemas.openxmlformats.org/officeDocument/2006/relationships/hyperlink" Target="http://shop.oreilly.com/product/0636920028529.do" TargetMode="External"/><Relationship Id="rId7" Type="http://schemas.openxmlformats.org/officeDocument/2006/relationships/hyperlink" Target="https://conf.splunk.com/speakers/2015.html#search=Kovar&amp;" TargetMode="External"/><Relationship Id="rId8" Type="http://schemas.openxmlformats.org/officeDocument/2006/relationships/hyperlink" Target="https://github.com/anthonygtellez/conf2016_extras" TargetMode="External"/><Relationship Id="rId9" Type="http://schemas.openxmlformats.org/officeDocument/2006/relationships/hyperlink" Target="http://insecure.org/stf/secnet_ids/secnet_ids.html" TargetMode="External"/><Relationship Id="rId10" Type="http://schemas.openxmlformats.org/officeDocument/2006/relationships/hyperlink" Target="http://www.mlsecproject.org/#conference-presentatio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microsoft.com/office/2007/relationships/hdphoto" Target="../media/hdphoto2.wdp"/><Relationship Id="rId1" Type="http://schemas.openxmlformats.org/officeDocument/2006/relationships/slideLayout" Target="../slideLayouts/slideLayout4.xml"/><Relationship Id="rId2"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emf"/><Relationship Id="rId3"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6"/>
          <p:cNvSpPr>
            <a:spLocks noGrp="1"/>
          </p:cNvSpPr>
          <p:nvPr>
            <p:ph type="title"/>
          </p:nvPr>
        </p:nvSpPr>
        <p:spPr/>
        <p:txBody>
          <a:bodyPr/>
          <a:lstStyle/>
          <a:p>
            <a:r>
              <a:rPr lang="en-US" dirty="0"/>
              <a:t>Applying Data Science to Suricata</a:t>
            </a:r>
          </a:p>
        </p:txBody>
      </p:sp>
      <p:sp>
        <p:nvSpPr>
          <p:cNvPr id="3" name="Text Placeholder 2"/>
          <p:cNvSpPr>
            <a:spLocks noGrp="1"/>
          </p:cNvSpPr>
          <p:nvPr>
            <p:ph type="body" sz="quarter" idx="13"/>
          </p:nvPr>
        </p:nvSpPr>
        <p:spPr/>
        <p:txBody>
          <a:bodyPr>
            <a:normAutofit fontScale="85000" lnSpcReduction="10000"/>
          </a:bodyPr>
          <a:lstStyle/>
          <a:p>
            <a:r>
              <a:rPr lang="en-US" dirty="0" smtClean="0"/>
              <a:t>Anomaly Hunting with Suricata </a:t>
            </a:r>
            <a:r>
              <a:rPr lang="en-US" smtClean="0"/>
              <a:t>&amp; Splunk</a:t>
            </a:r>
            <a:endParaRPr lang="en-US" dirty="0"/>
          </a:p>
        </p:txBody>
      </p:sp>
    </p:spTree>
    <p:extLst>
      <p:ext uri="{BB962C8B-B14F-4D97-AF65-F5344CB8AC3E}">
        <p14:creationId xmlns:p14="http://schemas.microsoft.com/office/powerpoint/2010/main" val="139402603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Security OPS</a:t>
            </a:r>
            <a:endParaRPr lang="en-US" dirty="0"/>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10</a:t>
            </a:fld>
            <a:endParaRPr lang="en-US" dirty="0"/>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31" name="Group 30"/>
          <p:cNvGrpSpPr/>
          <p:nvPr/>
        </p:nvGrpSpPr>
        <p:grpSpPr>
          <a:xfrm>
            <a:off x="7267799" y="862215"/>
            <a:ext cx="1250801" cy="426975"/>
            <a:chOff x="7075052" y="1024696"/>
            <a:chExt cx="1662631" cy="562864"/>
          </a:xfrm>
        </p:grpSpPr>
        <p:pic>
          <p:nvPicPr>
            <p:cNvPr id="32" name="Picture 31"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3" name="Picture 32"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2" name="Picture 1"/>
          <p:cNvPicPr>
            <a:picLocks noChangeAspect="1"/>
          </p:cNvPicPr>
          <p:nvPr/>
        </p:nvPicPr>
        <p:blipFill>
          <a:blip r:embed="rId5"/>
          <a:stretch>
            <a:fillRect/>
          </a:stretch>
        </p:blipFill>
        <p:spPr>
          <a:xfrm>
            <a:off x="648933" y="2305617"/>
            <a:ext cx="2296438" cy="2269208"/>
          </a:xfrm>
          <a:prstGeom prst="rect">
            <a:avLst/>
          </a:prstGeom>
        </p:spPr>
      </p:pic>
      <p:sp>
        <p:nvSpPr>
          <p:cNvPr id="12" name="TextBox 11"/>
          <p:cNvSpPr txBox="1"/>
          <p:nvPr/>
        </p:nvSpPr>
        <p:spPr>
          <a:xfrm>
            <a:off x="1525366" y="1396351"/>
            <a:ext cx="2185708" cy="790592"/>
          </a:xfrm>
          <a:prstGeom prst="rect">
            <a:avLst/>
          </a:prstGeom>
        </p:spPr>
        <p:txBody>
          <a:bodyPr wrap="none" lIns="51426" tIns="25713" rIns="51426" bIns="25713" rtlCol="0">
            <a:spAutoFit/>
          </a:bodyPr>
          <a:lstStyle/>
          <a:p>
            <a:pPr marL="347472" marR="0" lvl="0" indent="-338328" defTabSz="914400" eaLnBrk="1" fontAlgn="auto" latinLnBrk="0" hangingPunct="1">
              <a:lnSpc>
                <a:spcPct val="100000"/>
              </a:lnSpc>
              <a:spcBef>
                <a:spcPts val="0"/>
              </a:spcBef>
              <a:spcAft>
                <a:spcPts val="400"/>
              </a:spcAft>
              <a:buClr>
                <a:schemeClr val="accent4">
                  <a:lumMod val="75000"/>
                </a:schemeClr>
              </a:buClr>
              <a:buSzPct val="95000"/>
              <a:buFont typeface="Lucida Grande"/>
              <a:buNone/>
              <a:tabLst/>
              <a:defRPr/>
            </a:pPr>
            <a:r>
              <a:rPr lang="en-US" dirty="0" smtClean="0"/>
              <a:t>Data Sources:</a:t>
            </a:r>
            <a:br>
              <a:rPr lang="en-US" dirty="0" smtClean="0"/>
            </a:br>
            <a:r>
              <a:rPr lang="en-US" dirty="0" smtClean="0"/>
              <a:t> – /</a:t>
            </a:r>
            <a:r>
              <a:rPr lang="en-US" dirty="0" err="1" smtClean="0"/>
              <a:t>var</a:t>
            </a:r>
            <a:r>
              <a:rPr lang="en-US" dirty="0" smtClean="0"/>
              <a:t>/log/</a:t>
            </a:r>
            <a:r>
              <a:rPr lang="en-US" dirty="0" err="1" smtClean="0"/>
              <a:t>auth.log</a:t>
            </a:r>
            <a:r>
              <a:rPr lang="en-US" dirty="0"/>
              <a:t/>
            </a:r>
            <a:br>
              <a:rPr lang="en-US" dirty="0"/>
            </a:br>
            <a:r>
              <a:rPr lang="en-US" dirty="0"/>
              <a:t> – </a:t>
            </a:r>
            <a:r>
              <a:rPr lang="en-US" dirty="0" smtClean="0"/>
              <a:t>All Network Traffic</a:t>
            </a:r>
          </a:p>
        </p:txBody>
      </p:sp>
      <p:grpSp>
        <p:nvGrpSpPr>
          <p:cNvPr id="42" name="Group 41"/>
          <p:cNvGrpSpPr/>
          <p:nvPr/>
        </p:nvGrpSpPr>
        <p:grpSpPr>
          <a:xfrm>
            <a:off x="3382713" y="1777983"/>
            <a:ext cx="5761287" cy="2928500"/>
            <a:chOff x="900324" y="729172"/>
            <a:chExt cx="7919979" cy="3846973"/>
          </a:xfrm>
        </p:grpSpPr>
        <p:grpSp>
          <p:nvGrpSpPr>
            <p:cNvPr id="43" name="Group 42"/>
            <p:cNvGrpSpPr/>
            <p:nvPr/>
          </p:nvGrpSpPr>
          <p:grpSpPr>
            <a:xfrm>
              <a:off x="900324" y="729172"/>
              <a:ext cx="7919979" cy="3846973"/>
              <a:chOff x="900324" y="729172"/>
              <a:chExt cx="7919979" cy="3846973"/>
            </a:xfrm>
          </p:grpSpPr>
          <p:pic>
            <p:nvPicPr>
              <p:cNvPr id="46" name="Picture 45"/>
              <p:cNvPicPr>
                <a:picLocks noChangeAspect="1"/>
              </p:cNvPicPr>
              <p:nvPr/>
            </p:nvPicPr>
            <p:blipFill rotWithShape="1">
              <a:blip r:embed="rId6"/>
              <a:srcRect t="12120"/>
              <a:stretch/>
            </p:blipFill>
            <p:spPr>
              <a:xfrm>
                <a:off x="900324" y="729172"/>
                <a:ext cx="7919979" cy="3846973"/>
              </a:xfrm>
              <a:prstGeom prst="rect">
                <a:avLst/>
              </a:prstGeom>
            </p:spPr>
          </p:pic>
          <p:grpSp>
            <p:nvGrpSpPr>
              <p:cNvPr id="47" name="Group 46"/>
              <p:cNvGrpSpPr/>
              <p:nvPr/>
            </p:nvGrpSpPr>
            <p:grpSpPr>
              <a:xfrm>
                <a:off x="1798721" y="1930231"/>
                <a:ext cx="6872902" cy="2382367"/>
                <a:chOff x="1798721" y="1930231"/>
                <a:chExt cx="6872902" cy="2382367"/>
              </a:xfrm>
            </p:grpSpPr>
            <p:pic>
              <p:nvPicPr>
                <p:cNvPr id="48" name="Picture 47" descr="desktop-black-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5725" y="3551221"/>
                  <a:ext cx="628715" cy="604118"/>
                </a:xfrm>
                <a:prstGeom prst="rect">
                  <a:avLst/>
                </a:prstGeom>
              </p:spPr>
            </p:pic>
            <p:pic>
              <p:nvPicPr>
                <p:cNvPr id="49" name="Picture 48" descr="laptop-black-2.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04537" y="3609419"/>
                  <a:ext cx="597042" cy="545920"/>
                </a:xfrm>
                <a:prstGeom prst="rect">
                  <a:avLst/>
                </a:prstGeom>
              </p:spPr>
            </p:pic>
            <p:pic>
              <p:nvPicPr>
                <p:cNvPr id="50" name="Picture 49" descr="iphone-black-2.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21575" y="3609419"/>
                  <a:ext cx="289124" cy="595313"/>
                </a:xfrm>
                <a:prstGeom prst="rect">
                  <a:avLst/>
                </a:prstGeom>
              </p:spPr>
            </p:pic>
            <p:pic>
              <p:nvPicPr>
                <p:cNvPr id="51" name="Picture 50" descr="internet-of-things-lightorange.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2849" y="3501551"/>
                  <a:ext cx="888774" cy="811047"/>
                </a:xfrm>
                <a:prstGeom prst="rect">
                  <a:avLst/>
                </a:prstGeom>
              </p:spPr>
            </p:pic>
            <p:sp>
              <p:nvSpPr>
                <p:cNvPr id="52" name="Oval 51"/>
                <p:cNvSpPr/>
                <p:nvPr/>
              </p:nvSpPr>
              <p:spPr>
                <a:xfrm>
                  <a:off x="1798721" y="1930231"/>
                  <a:ext cx="686173" cy="577239"/>
                </a:xfrm>
                <a:prstGeom prst="ellipse">
                  <a:avLst/>
                </a:prstGeom>
                <a:noFill/>
                <a:ln w="38100" cmpd="sng">
                  <a:solidFill>
                    <a:srgbClr val="FF000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n w="0"/>
                    <a:solidFill>
                      <a:schemeClr val="accent1"/>
                    </a:solidFill>
                    <a:effectLst>
                      <a:outerShdw blurRad="38100" dist="25400" dir="5400000" algn="ctr" rotWithShape="0">
                        <a:srgbClr val="6E747A">
                          <a:alpha val="43000"/>
                        </a:srgbClr>
                      </a:outerShdw>
                    </a:effectLst>
                  </a:endParaRPr>
                </a:p>
              </p:txBody>
            </p:sp>
          </p:grpSp>
        </p:grpSp>
        <p:sp>
          <p:nvSpPr>
            <p:cNvPr id="44" name="Oval 43"/>
            <p:cNvSpPr/>
            <p:nvPr/>
          </p:nvSpPr>
          <p:spPr>
            <a:xfrm>
              <a:off x="5512279" y="3309047"/>
              <a:ext cx="3308024" cy="1116304"/>
            </a:xfrm>
            <a:prstGeom prst="ellipse">
              <a:avLst/>
            </a:prstGeom>
            <a:noFill/>
            <a:ln w="38100" cmpd="sng">
              <a:solidFill>
                <a:srgbClr val="FF000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n w="0"/>
                <a:solidFill>
                  <a:schemeClr val="accent1"/>
                </a:solidFill>
                <a:effectLst>
                  <a:outerShdw blurRad="38100" dist="25400" dir="5400000" algn="ctr" rotWithShape="0">
                    <a:srgbClr val="6E747A">
                      <a:alpha val="43000"/>
                    </a:srgbClr>
                  </a:outerShdw>
                </a:effectLst>
              </a:endParaRPr>
            </a:p>
          </p:txBody>
        </p:sp>
        <p:sp>
          <p:nvSpPr>
            <p:cNvPr id="45" name="Oval 44"/>
            <p:cNvSpPr/>
            <p:nvPr/>
          </p:nvSpPr>
          <p:spPr>
            <a:xfrm>
              <a:off x="6740015" y="1470264"/>
              <a:ext cx="624670" cy="578603"/>
            </a:xfrm>
            <a:prstGeom prst="ellipse">
              <a:avLst/>
            </a:prstGeom>
            <a:noFill/>
            <a:ln w="38100" cmpd="sng">
              <a:solidFill>
                <a:srgbClr val="FF000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n w="0"/>
                <a:solidFill>
                  <a:schemeClr val="accent1"/>
                </a:solidFill>
                <a:effectLst>
                  <a:outerShdw blurRad="38100" dist="25400" dir="5400000" algn="ctr" rotWithShape="0">
                    <a:srgbClr val="6E747A">
                      <a:alpha val="43000"/>
                    </a:srgbClr>
                  </a:outerShdw>
                </a:effectLst>
              </a:endParaRPr>
            </a:p>
          </p:txBody>
        </p:sp>
      </p:grpSp>
      <p:pic>
        <p:nvPicPr>
          <p:cNvPr id="56" name="Picture 55"/>
          <p:cNvPicPr>
            <a:picLocks noChangeAspect="1"/>
          </p:cNvPicPr>
          <p:nvPr/>
        </p:nvPicPr>
        <p:blipFill>
          <a:blip r:embed="rId11"/>
          <a:stretch>
            <a:fillRect/>
          </a:stretch>
        </p:blipFill>
        <p:spPr>
          <a:xfrm>
            <a:off x="7883649" y="2659590"/>
            <a:ext cx="198071" cy="285528"/>
          </a:xfrm>
          <a:prstGeom prst="rect">
            <a:avLst/>
          </a:prstGeom>
        </p:spPr>
      </p:pic>
      <p:sp>
        <p:nvSpPr>
          <p:cNvPr id="57" name="Oval 56"/>
          <p:cNvSpPr/>
          <p:nvPr/>
        </p:nvSpPr>
        <p:spPr>
          <a:xfrm>
            <a:off x="7625093" y="3029425"/>
            <a:ext cx="417025" cy="440460"/>
          </a:xfrm>
          <a:prstGeom prst="ellipse">
            <a:avLst/>
          </a:prstGeom>
          <a:noFill/>
          <a:ln w="38100" cmpd="sng">
            <a:solidFill>
              <a:srgbClr val="FF0000"/>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ln w="0"/>
              <a:solidFill>
                <a:schemeClr val="accent1"/>
              </a:solidFill>
              <a:effectLst>
                <a:outerShdw blurRad="38100" dist="25400" dir="5400000" algn="ctr" rotWithShape="0">
                  <a:srgbClr val="6E747A">
                    <a:alpha val="43000"/>
                  </a:srgbClr>
                </a:outerShdw>
              </a:effectLst>
            </a:endParaRPr>
          </a:p>
        </p:txBody>
      </p:sp>
      <p:pic>
        <p:nvPicPr>
          <p:cNvPr id="58" name="Picture 57"/>
          <p:cNvPicPr>
            <a:picLocks noChangeAspect="1"/>
          </p:cNvPicPr>
          <p:nvPr/>
        </p:nvPicPr>
        <p:blipFill>
          <a:blip r:embed="rId11"/>
          <a:stretch>
            <a:fillRect/>
          </a:stretch>
        </p:blipFill>
        <p:spPr>
          <a:xfrm>
            <a:off x="7899386" y="3359316"/>
            <a:ext cx="198071" cy="285528"/>
          </a:xfrm>
          <a:prstGeom prst="rect">
            <a:avLst/>
          </a:prstGeom>
        </p:spPr>
      </p:pic>
    </p:spTree>
    <p:extLst>
      <p:ext uri="{BB962C8B-B14F-4D97-AF65-F5344CB8AC3E}">
        <p14:creationId xmlns:p14="http://schemas.microsoft.com/office/powerpoint/2010/main" val="1861827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7" y="252"/>
            <a:ext cx="9143107" cy="857167"/>
          </a:xfrm>
        </p:spPr>
        <p:txBody>
          <a:bodyPr>
            <a:normAutofit/>
          </a:bodyPr>
          <a:lstStyle/>
          <a:p>
            <a:r>
              <a:rPr lang="en-US" dirty="0" smtClean="0"/>
              <a:t>Security Patterns in Machine Data</a:t>
            </a:r>
            <a:endParaRPr lang="en-US" dirty="0">
              <a:solidFill>
                <a:srgbClr val="FF0000"/>
              </a:solidFill>
            </a:endParaRPr>
          </a:p>
        </p:txBody>
      </p:sp>
      <p:graphicFrame>
        <p:nvGraphicFramePr>
          <p:cNvPr id="6" name="Content Placeholder 5"/>
          <p:cNvGraphicFramePr>
            <a:graphicFrameLocks noGrp="1"/>
          </p:cNvGraphicFramePr>
          <p:nvPr>
            <p:ph sz="quarter" idx="4294967295"/>
            <p:extLst/>
          </p:nvPr>
        </p:nvGraphicFramePr>
        <p:xfrm>
          <a:off x="239101" y="621461"/>
          <a:ext cx="8665797" cy="4166903"/>
        </p:xfrm>
        <a:graphic>
          <a:graphicData uri="http://schemas.openxmlformats.org/drawingml/2006/table">
            <a:tbl>
              <a:tblPr firstRow="1" bandRow="1">
                <a:tableStyleId>{5C22544A-7EE6-4342-B048-85BDC9FD1C3A}</a:tableStyleId>
              </a:tblPr>
              <a:tblGrid>
                <a:gridCol w="5690464"/>
                <a:gridCol w="2975333"/>
              </a:tblGrid>
              <a:tr h="272980">
                <a:tc>
                  <a:txBody>
                    <a:bodyPr/>
                    <a:lstStyle/>
                    <a:p>
                      <a:pPr algn="ctr"/>
                      <a:r>
                        <a:rPr lang="en-US" sz="1200" b="1" dirty="0" smtClean="0"/>
                        <a:t>What To Look For</a:t>
                      </a:r>
                      <a:endParaRPr lang="en-US" sz="1200" b="1" dirty="0"/>
                    </a:p>
                  </a:txBody>
                  <a:tcPr marL="91431" marR="91431" marT="45716" marB="45716"/>
                </a:tc>
                <a:tc>
                  <a:txBody>
                    <a:bodyPr/>
                    <a:lstStyle/>
                    <a:p>
                      <a:pPr algn="ctr"/>
                      <a:r>
                        <a:rPr lang="en-US" sz="1200" b="1" dirty="0" smtClean="0"/>
                        <a:t>Data</a:t>
                      </a:r>
                      <a:r>
                        <a:rPr lang="en-US" sz="1200" b="1" baseline="0" dirty="0" smtClean="0"/>
                        <a:t> Source</a:t>
                      </a:r>
                      <a:endParaRPr lang="en-US" sz="1200" b="1" dirty="0"/>
                    </a:p>
                  </a:txBody>
                  <a:tcPr marL="91431" marR="91431" marT="45716" marB="45716"/>
                </a:tc>
              </a:tr>
              <a:tr h="242648">
                <a:tc>
                  <a:txBody>
                    <a:bodyPr/>
                    <a:lstStyle/>
                    <a:p>
                      <a:r>
                        <a:rPr lang="en-US" sz="1000" dirty="0" smtClean="0"/>
                        <a:t>Abnormally high number</a:t>
                      </a:r>
                      <a:r>
                        <a:rPr lang="en-US" sz="1000" baseline="0" dirty="0" smtClean="0"/>
                        <a:t> of file transfers to USB or CD/DVD</a:t>
                      </a:r>
                      <a:endParaRPr lang="en-US" sz="1000" dirty="0"/>
                    </a:p>
                  </a:txBody>
                  <a:tcPr marL="91431" marR="91431" marT="45716" marB="45716" anchor="ctr"/>
                </a:tc>
                <a:tc>
                  <a:txBody>
                    <a:bodyPr/>
                    <a:lstStyle/>
                    <a:p>
                      <a:pPr algn="ctr"/>
                      <a:r>
                        <a:rPr lang="en-US" sz="1000" b="1" baseline="0" dirty="0" smtClean="0"/>
                        <a:t>Operating system</a:t>
                      </a:r>
                      <a:endParaRPr lang="en-US" sz="1000" b="1" dirty="0"/>
                    </a:p>
                  </a:txBody>
                  <a:tcPr marL="91431" marR="91431" marT="45716" marB="45716" anchor="ctr"/>
                </a:tc>
              </a:tr>
              <a:tr h="394307">
                <a:tc>
                  <a:txBody>
                    <a:bodyPr/>
                    <a:lstStyle/>
                    <a:p>
                      <a:r>
                        <a:rPr lang="en-US" sz="1000" dirty="0" smtClean="0"/>
                        <a:t>Abnormally high number of files or records downloaded from an internal file store or database containing confidential information</a:t>
                      </a:r>
                      <a:endParaRPr lang="en-US" sz="1000" dirty="0"/>
                    </a:p>
                  </a:txBody>
                  <a:tcPr marL="91431" marR="91431" marT="45716" marB="45716" anchor="ctr"/>
                </a:tc>
                <a:tc>
                  <a:txBody>
                    <a:bodyPr/>
                    <a:lstStyle/>
                    <a:p>
                      <a:pPr algn="ctr"/>
                      <a:r>
                        <a:rPr lang="en-US" sz="1000" b="1" dirty="0" smtClean="0"/>
                        <a:t>File server / Database</a:t>
                      </a:r>
                      <a:endParaRPr lang="en-US" sz="1000" b="1" dirty="0"/>
                    </a:p>
                  </a:txBody>
                  <a:tcPr marL="91431" marR="91431" marT="45716" marB="45716" anchor="ctr"/>
                </a:tc>
              </a:tr>
              <a:tr h="394307">
                <a:tc>
                  <a:txBody>
                    <a:bodyPr/>
                    <a:lstStyle/>
                    <a:p>
                      <a:r>
                        <a:rPr lang="en-US" sz="1000" dirty="0" smtClean="0"/>
                        <a:t>Abnormally large amount of data emailed to personal webmail accounts or uploaded to external file hosting site</a:t>
                      </a:r>
                      <a:endParaRPr lang="en-US" sz="1000" dirty="0"/>
                    </a:p>
                  </a:txBody>
                  <a:tcPr marL="91431" marR="91431" marT="45716" marB="45716" anchor="ctr"/>
                </a:tc>
                <a:tc>
                  <a:txBody>
                    <a:bodyPr/>
                    <a:lstStyle/>
                    <a:p>
                      <a:pPr marL="0" marR="0" indent="0" algn="ctr" defTabSz="816334" rtl="0" eaLnBrk="1" fontAlgn="auto" latinLnBrk="0" hangingPunct="1">
                        <a:lnSpc>
                          <a:spcPct val="100000"/>
                        </a:lnSpc>
                        <a:spcBef>
                          <a:spcPts val="0"/>
                        </a:spcBef>
                        <a:spcAft>
                          <a:spcPts val="0"/>
                        </a:spcAft>
                        <a:buClrTx/>
                        <a:buSzTx/>
                        <a:buFontTx/>
                        <a:buNone/>
                        <a:tabLst/>
                        <a:defRPr/>
                      </a:pPr>
                      <a:r>
                        <a:rPr lang="en-US" sz="1000" b="1" dirty="0" smtClean="0"/>
                        <a:t>Email server /</a:t>
                      </a:r>
                      <a:endParaRPr lang="en-US" sz="1000" b="1" baseline="0" dirty="0" smtClean="0"/>
                    </a:p>
                    <a:p>
                      <a:pPr marL="0" marR="0" indent="0" algn="ctr" defTabSz="816334" rtl="0" eaLnBrk="1" fontAlgn="auto" latinLnBrk="0" hangingPunct="1">
                        <a:lnSpc>
                          <a:spcPct val="100000"/>
                        </a:lnSpc>
                        <a:spcBef>
                          <a:spcPts val="0"/>
                        </a:spcBef>
                        <a:spcAft>
                          <a:spcPts val="0"/>
                        </a:spcAft>
                        <a:buClrTx/>
                        <a:buSzTx/>
                        <a:buFontTx/>
                        <a:buNone/>
                        <a:tabLst/>
                        <a:defRPr/>
                      </a:pPr>
                      <a:r>
                        <a:rPr lang="en-US" sz="1000" b="1" baseline="0" dirty="0" smtClean="0"/>
                        <a:t>web proxy</a:t>
                      </a:r>
                      <a:endParaRPr lang="en-US" sz="1000" b="1" dirty="0" smtClean="0"/>
                    </a:p>
                  </a:txBody>
                  <a:tcPr marL="91431" marR="91431" marT="45716" marB="45716" anchor="ctr"/>
                </a:tc>
              </a:tr>
              <a:tr h="323384">
                <a:tc>
                  <a:txBody>
                    <a:bodyPr/>
                    <a:lstStyle/>
                    <a:p>
                      <a:pPr marL="0" marR="0" indent="0" algn="l" defTabSz="816334" rtl="0" eaLnBrk="1" fontAlgn="auto" latinLnBrk="0" hangingPunct="1">
                        <a:lnSpc>
                          <a:spcPct val="100000"/>
                        </a:lnSpc>
                        <a:spcBef>
                          <a:spcPts val="0"/>
                        </a:spcBef>
                        <a:spcAft>
                          <a:spcPts val="0"/>
                        </a:spcAft>
                        <a:buClrTx/>
                        <a:buSzTx/>
                        <a:buFontTx/>
                        <a:buNone/>
                        <a:tabLst/>
                        <a:defRPr/>
                      </a:pPr>
                      <a:r>
                        <a:rPr lang="en-US" sz="1000" dirty="0" smtClean="0"/>
                        <a:t>Unusual</a:t>
                      </a:r>
                      <a:r>
                        <a:rPr lang="en-US" sz="1000" baseline="0" dirty="0" smtClean="0"/>
                        <a:t> physical access attempts</a:t>
                      </a:r>
                      <a:r>
                        <a:rPr lang="en-US" sz="1000" baseline="0" dirty="0"/>
                        <a:t> </a:t>
                      </a:r>
                      <a:r>
                        <a:rPr lang="en-US" sz="1000" baseline="0" dirty="0" smtClean="0"/>
                        <a:t>(after hours, accessing unauthorized area, etc.)</a:t>
                      </a:r>
                      <a:endParaRPr lang="en-US" sz="1000" dirty="0" smtClean="0"/>
                    </a:p>
                  </a:txBody>
                  <a:tcPr marL="91431" marR="91431" marT="45716" marB="45716" anchor="ctr"/>
                </a:tc>
                <a:tc>
                  <a:txBody>
                    <a:bodyPr/>
                    <a:lstStyle/>
                    <a:p>
                      <a:pPr algn="ctr"/>
                      <a:r>
                        <a:rPr lang="en-US" sz="1000" b="1" dirty="0" smtClean="0"/>
                        <a:t>Physical badge records / Authentication</a:t>
                      </a:r>
                      <a:endParaRPr lang="en-US" sz="1000" b="1" dirty="0"/>
                    </a:p>
                  </a:txBody>
                  <a:tcPr marL="91431" marR="91431" marT="45716" marB="45716" anchor="ctr"/>
                </a:tc>
              </a:tr>
              <a:tr h="394307">
                <a:tc>
                  <a:txBody>
                    <a:bodyPr/>
                    <a:lstStyle/>
                    <a:p>
                      <a:r>
                        <a:rPr lang="en-US" sz="1000" dirty="0" smtClean="0"/>
                        <a:t>Excessive printer activity and employee is on an internal watch list as result of demotion / poor review / impending layoff</a:t>
                      </a:r>
                      <a:endParaRPr lang="en-US" sz="1000" dirty="0"/>
                    </a:p>
                  </a:txBody>
                  <a:tcPr marL="91431" marR="91431" marT="45716" marB="45716" anchor="ctr"/>
                </a:tc>
                <a:tc>
                  <a:txBody>
                    <a:bodyPr/>
                    <a:lstStyle/>
                    <a:p>
                      <a:pPr algn="ctr"/>
                      <a:r>
                        <a:rPr lang="en-US" sz="1000" b="1" dirty="0" smtClean="0"/>
                        <a:t>Printer logs / </a:t>
                      </a:r>
                    </a:p>
                    <a:p>
                      <a:pPr algn="ctr"/>
                      <a:r>
                        <a:rPr lang="en-US" sz="1000" b="1" dirty="0" smtClean="0"/>
                        <a:t>HR</a:t>
                      </a:r>
                      <a:r>
                        <a:rPr lang="en-US" sz="1000" b="1" baseline="0" dirty="0" smtClean="0"/>
                        <a:t> systems</a:t>
                      </a:r>
                      <a:endParaRPr lang="en-US" sz="1000" b="1" dirty="0"/>
                    </a:p>
                  </a:txBody>
                  <a:tcPr marL="91431" marR="91431" marT="45716" marB="45716" anchor="ctr"/>
                </a:tc>
              </a:tr>
              <a:tr h="394307">
                <a:tc>
                  <a:txBody>
                    <a:bodyPr/>
                    <a:lstStyle/>
                    <a:p>
                      <a:r>
                        <a:rPr lang="en-US" sz="1000" dirty="0" smtClean="0"/>
                        <a:t>User</a:t>
                      </a:r>
                      <a:r>
                        <a:rPr lang="en-US" sz="1000" baseline="0" dirty="0" smtClean="0"/>
                        <a:t> name of terminated employee accessing internal system</a:t>
                      </a:r>
                      <a:endParaRPr lang="en-US" sz="1000" dirty="0"/>
                    </a:p>
                  </a:txBody>
                  <a:tcPr marL="91431" marR="91431" marT="45716" marB="45716" anchor="ctr"/>
                </a:tc>
                <a:tc>
                  <a:txBody>
                    <a:bodyPr/>
                    <a:lstStyle/>
                    <a:p>
                      <a:pPr algn="ctr"/>
                      <a:r>
                        <a:rPr lang="en-US" sz="1000" b="1" dirty="0" smtClean="0"/>
                        <a:t>Authentication / </a:t>
                      </a:r>
                    </a:p>
                    <a:p>
                      <a:pPr algn="ctr"/>
                      <a:r>
                        <a:rPr lang="en-US" sz="1000" b="1" dirty="0" smtClean="0"/>
                        <a:t>HR systems</a:t>
                      </a:r>
                      <a:endParaRPr lang="en-US" sz="1000" b="1" dirty="0"/>
                    </a:p>
                  </a:txBody>
                  <a:tcPr marL="91431" marR="91431" marT="45716" marB="45716" anchor="ctr"/>
                </a:tc>
              </a:tr>
              <a:tr h="394307">
                <a:tc>
                  <a:txBody>
                    <a:bodyPr/>
                    <a:lstStyle/>
                    <a:p>
                      <a:r>
                        <a:rPr lang="en-US" sz="1000" dirty="0" smtClean="0"/>
                        <a:t>IT Administrator performing an excessive amount of file deletions on critical servers or password resets on critical applications (rogue IT administrator)</a:t>
                      </a:r>
                      <a:endParaRPr lang="en-US" sz="1000" dirty="0"/>
                    </a:p>
                  </a:txBody>
                  <a:tcPr marL="91431" marR="91431" marT="45716" marB="45716" anchor="ctr"/>
                </a:tc>
                <a:tc>
                  <a:txBody>
                    <a:bodyPr/>
                    <a:lstStyle/>
                    <a:p>
                      <a:pPr algn="ctr"/>
                      <a:r>
                        <a:rPr lang="en-US" sz="1000" b="1" dirty="0" smtClean="0"/>
                        <a:t>Operating</a:t>
                      </a:r>
                      <a:r>
                        <a:rPr lang="en-US" sz="1000" b="1" baseline="0" dirty="0" smtClean="0"/>
                        <a:t> system</a:t>
                      </a:r>
                      <a:r>
                        <a:rPr lang="en-US" sz="1000" b="1" dirty="0" smtClean="0"/>
                        <a:t> </a:t>
                      </a:r>
                      <a:r>
                        <a:rPr lang="en-US" sz="1000" b="1" baseline="0" dirty="0" smtClean="0"/>
                        <a:t>/</a:t>
                      </a:r>
                      <a:r>
                        <a:rPr lang="en-US" sz="1000" b="1" dirty="0" smtClean="0"/>
                        <a:t>Authentication /</a:t>
                      </a:r>
                      <a:r>
                        <a:rPr lang="en-US" sz="1000" b="1" baseline="0" dirty="0" smtClean="0"/>
                        <a:t> </a:t>
                      </a:r>
                      <a:r>
                        <a:rPr lang="en-US" sz="1000" b="1" dirty="0" smtClean="0"/>
                        <a:t>Asset DB </a:t>
                      </a:r>
                      <a:endParaRPr lang="en-US" sz="1000" b="1" dirty="0"/>
                    </a:p>
                  </a:txBody>
                  <a:tcPr marL="91431" marR="91431" marT="45716" marB="45716" anchor="ctr"/>
                </a:tc>
              </a:tr>
              <a:tr h="336074">
                <a:tc>
                  <a:txBody>
                    <a:bodyPr/>
                    <a:lstStyle/>
                    <a:p>
                      <a:r>
                        <a:rPr lang="en-US" sz="1000" dirty="0" smtClean="0"/>
                        <a:t>Employee</a:t>
                      </a:r>
                      <a:r>
                        <a:rPr lang="en-US" sz="1000" baseline="0" dirty="0" smtClean="0"/>
                        <a:t> </a:t>
                      </a:r>
                      <a:r>
                        <a:rPr lang="en-US" sz="1000" dirty="0" smtClean="0"/>
                        <a:t>not taking any vacation time or logging into critical systems while on vacation (concealing fraud)</a:t>
                      </a:r>
                      <a:endParaRPr lang="en-US" sz="1000" dirty="0"/>
                    </a:p>
                  </a:txBody>
                  <a:tcPr marL="91431" marR="91431" marT="45716" marB="45716" anchor="ctr"/>
                </a:tc>
                <a:tc>
                  <a:txBody>
                    <a:bodyPr/>
                    <a:lstStyle/>
                    <a:p>
                      <a:pPr algn="ctr"/>
                      <a:r>
                        <a:rPr lang="en-US" sz="1000" b="1" dirty="0" smtClean="0"/>
                        <a:t>HR systems / Authentications</a:t>
                      </a:r>
                    </a:p>
                  </a:txBody>
                  <a:tcPr marL="91431" marR="91431" marT="45716" marB="45716" anchor="ctr"/>
                </a:tc>
              </a:tr>
              <a:tr h="336047">
                <a:tc>
                  <a:txBody>
                    <a:bodyPr/>
                    <a:lstStyle/>
                    <a:p>
                      <a:r>
                        <a:rPr lang="en-US" sz="1000" dirty="0" smtClean="0"/>
                        <a:t>Long running</a:t>
                      </a:r>
                      <a:r>
                        <a:rPr lang="en-US" sz="1000" baseline="0" dirty="0" smtClean="0"/>
                        <a:t> sessions, bandwidth imbalance between client &amp; server, Bad SSL Configurations</a:t>
                      </a:r>
                      <a:endParaRPr lang="en-US" sz="1000" dirty="0"/>
                    </a:p>
                  </a:txBody>
                  <a:tcPr marL="91431" marR="91431" marT="45716" marB="45716" anchor="ctr"/>
                </a:tc>
                <a:tc>
                  <a:txBody>
                    <a:bodyPr/>
                    <a:lstStyle/>
                    <a:p>
                      <a:pPr algn="ctr"/>
                      <a:r>
                        <a:rPr lang="en-US" sz="1000" b="1" dirty="0" smtClean="0"/>
                        <a:t>IPS</a:t>
                      </a:r>
                      <a:r>
                        <a:rPr lang="en-US" sz="1000" b="1" baseline="0" dirty="0" smtClean="0"/>
                        <a:t> / IDS / Stream</a:t>
                      </a:r>
                      <a:endParaRPr lang="en-US" sz="1000" b="1" dirty="0" smtClean="0"/>
                    </a:p>
                  </a:txBody>
                  <a:tcPr marL="91431" marR="91431" marT="45716" marB="45716" anchor="ctr"/>
                </a:tc>
              </a:tr>
              <a:tr h="336047">
                <a:tc>
                  <a:txBody>
                    <a:bodyPr/>
                    <a:lstStyle/>
                    <a:p>
                      <a:r>
                        <a:rPr lang="en-US" sz="1000" dirty="0" smtClean="0"/>
                        <a:t>Known</a:t>
                      </a:r>
                      <a:r>
                        <a:rPr lang="en-US" sz="1000" baseline="0" dirty="0" smtClean="0"/>
                        <a:t> cloud or malware domains, bad SSL Configurations</a:t>
                      </a:r>
                      <a:endParaRPr lang="en-US" sz="1000" dirty="0"/>
                    </a:p>
                  </a:txBody>
                  <a:tcPr marL="91431" marR="91431" marT="45716" marB="45716" anchor="ctr"/>
                </a:tc>
                <a:tc>
                  <a:txBody>
                    <a:bodyPr/>
                    <a:lstStyle/>
                    <a:p>
                      <a:pPr algn="ctr"/>
                      <a:r>
                        <a:rPr lang="en-US" sz="1000" b="1" dirty="0" smtClean="0"/>
                        <a:t>Threat Intelligence, Custom Lookups</a:t>
                      </a:r>
                    </a:p>
                  </a:txBody>
                  <a:tcPr marL="91431" marR="91431" marT="45716" marB="45716" anchor="ctr"/>
                </a:tc>
              </a:tr>
              <a:tr h="336047">
                <a:tc>
                  <a:txBody>
                    <a:bodyPr/>
                    <a:lstStyle/>
                    <a:p>
                      <a:r>
                        <a:rPr lang="en-US" sz="1000" dirty="0" smtClean="0"/>
                        <a:t>High Entropy Subdomains</a:t>
                      </a:r>
                      <a:endParaRPr lang="en-US" sz="1000" dirty="0"/>
                    </a:p>
                  </a:txBody>
                  <a:tcPr marL="91431" marR="91431" marT="45716" marB="45716" anchor="ctr"/>
                </a:tc>
                <a:tc>
                  <a:txBody>
                    <a:bodyPr/>
                    <a:lstStyle/>
                    <a:p>
                      <a:pPr algn="ctr"/>
                      <a:r>
                        <a:rPr lang="en-US" sz="1000" b="1" dirty="0" smtClean="0"/>
                        <a:t>Web</a:t>
                      </a:r>
                      <a:r>
                        <a:rPr lang="en-US" sz="1000" b="1" baseline="0" dirty="0" smtClean="0"/>
                        <a:t> proxy, DNS, </a:t>
                      </a:r>
                      <a:r>
                        <a:rPr lang="en-US" sz="1000" b="1" baseline="0" dirty="0" err="1" smtClean="0"/>
                        <a:t>Wiredata</a:t>
                      </a:r>
                      <a:endParaRPr lang="en-US" sz="1000" b="1" dirty="0" smtClean="0"/>
                    </a:p>
                  </a:txBody>
                  <a:tcPr marL="91431" marR="91431" marT="45716" marB="45716" anchor="ctr"/>
                </a:tc>
              </a:tr>
            </a:tbl>
          </a:graphicData>
        </a:graphic>
      </p:graphicFrame>
      <p:sp>
        <p:nvSpPr>
          <p:cNvPr id="8" name="Slide Number Placeholder 3"/>
          <p:cNvSpPr>
            <a:spLocks noGrp="1"/>
          </p:cNvSpPr>
          <p:nvPr>
            <p:ph type="sldNum" sz="quarter" idx="4"/>
          </p:nvPr>
        </p:nvSpPr>
        <p:spPr>
          <a:xfrm>
            <a:off x="4379932" y="4788364"/>
            <a:ext cx="385724" cy="257150"/>
          </a:xfrm>
        </p:spPr>
        <p:txBody>
          <a:bodyPr/>
          <a:lstStyle/>
          <a:p>
            <a:fld id="{027CC8FC-DC84-4CE8-AADD-ED05D9A2A54F}" type="slidenum">
              <a:rPr lang="en-US" smtClean="0"/>
              <a:pPr/>
              <a:t>11</a:t>
            </a:fld>
            <a:endParaRPr lang="en-US" dirty="0"/>
          </a:p>
        </p:txBody>
      </p:sp>
    </p:spTree>
    <p:extLst>
      <p:ext uri="{BB962C8B-B14F-4D97-AF65-F5344CB8AC3E}">
        <p14:creationId xmlns:p14="http://schemas.microsoft.com/office/powerpoint/2010/main" val="3662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a:t>
            </a:r>
            <a:r>
              <a:rPr lang="en-US" dirty="0"/>
              <a:t>Security OPS</a:t>
            </a:r>
          </a:p>
        </p:txBody>
      </p:sp>
      <p:sp>
        <p:nvSpPr>
          <p:cNvPr id="8" name="Slide Number Placeholder 7"/>
          <p:cNvSpPr>
            <a:spLocks noGrp="1"/>
          </p:cNvSpPr>
          <p:nvPr>
            <p:ph type="sldNum" sz="quarter" idx="4294967295"/>
          </p:nvPr>
        </p:nvSpPr>
        <p:spPr>
          <a:xfrm>
            <a:off x="4002657" y="4770882"/>
            <a:ext cx="526211" cy="257175"/>
          </a:xfrm>
          <a:prstGeom prst="rect">
            <a:avLst/>
          </a:prstGeom>
        </p:spPr>
        <p:txBody>
          <a:bodyPr/>
          <a:lstStyle/>
          <a:p>
            <a:fld id="{027CC8FC-DC84-4CE8-AADD-ED05D9A2A54F}" type="slidenum">
              <a:rPr lang="en-US" smtClean="0"/>
              <a:pPr/>
              <a:t>12</a:t>
            </a:fld>
            <a:endParaRPr lang="en-US" dirty="0"/>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25" name="Group 24"/>
          <p:cNvGrpSpPr/>
          <p:nvPr/>
        </p:nvGrpSpPr>
        <p:grpSpPr>
          <a:xfrm>
            <a:off x="1077250" y="1664985"/>
            <a:ext cx="5939118" cy="447698"/>
            <a:chOff x="1077250" y="1664985"/>
            <a:chExt cx="5939118" cy="447698"/>
          </a:xfrm>
        </p:grpSpPr>
        <p:sp>
          <p:nvSpPr>
            <p:cNvPr id="9"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3" name="TextBox 12"/>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29" name="Group 28"/>
          <p:cNvGrpSpPr/>
          <p:nvPr/>
        </p:nvGrpSpPr>
        <p:grpSpPr>
          <a:xfrm>
            <a:off x="7267799" y="862215"/>
            <a:ext cx="1250801" cy="426975"/>
            <a:chOff x="7075052" y="1024696"/>
            <a:chExt cx="1662631" cy="562864"/>
          </a:xfrm>
        </p:grpSpPr>
        <p:pic>
          <p:nvPicPr>
            <p:cNvPr id="30" name="Picture 29"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1" name="Picture 30"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17" name="Picture 16"/>
          <p:cNvPicPr>
            <a:picLocks noChangeAspect="1"/>
          </p:cNvPicPr>
          <p:nvPr/>
        </p:nvPicPr>
        <p:blipFill>
          <a:blip r:embed="rId5"/>
          <a:stretch>
            <a:fillRect/>
          </a:stretch>
        </p:blipFill>
        <p:spPr>
          <a:xfrm>
            <a:off x="7329412" y="1481785"/>
            <a:ext cx="571500" cy="571500"/>
          </a:xfrm>
          <a:prstGeom prst="rect">
            <a:avLst/>
          </a:prstGeom>
        </p:spPr>
      </p:pic>
      <p:pic>
        <p:nvPicPr>
          <p:cNvPr id="18" name="Picture 17"/>
          <p:cNvPicPr>
            <a:picLocks noChangeAspect="1"/>
          </p:cNvPicPr>
          <p:nvPr/>
        </p:nvPicPr>
        <p:blipFill>
          <a:blip r:embed="rId6"/>
          <a:stretch>
            <a:fillRect/>
          </a:stretch>
        </p:blipFill>
        <p:spPr>
          <a:xfrm>
            <a:off x="8106614" y="1481785"/>
            <a:ext cx="457200" cy="571500"/>
          </a:xfrm>
          <a:prstGeom prst="rect">
            <a:avLst/>
          </a:prstGeom>
        </p:spPr>
      </p:pic>
      <p:sp>
        <p:nvSpPr>
          <p:cNvPr id="33" name="Right Arrow 32"/>
          <p:cNvSpPr/>
          <p:nvPr/>
        </p:nvSpPr>
        <p:spPr>
          <a:xfrm rot="5400000">
            <a:off x="7803403" y="1156908"/>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34" name="Rectangle 33"/>
          <p:cNvSpPr/>
          <p:nvPr/>
        </p:nvSpPr>
        <p:spPr>
          <a:xfrm>
            <a:off x="1482155" y="2217090"/>
            <a:ext cx="3997370" cy="2308324"/>
          </a:xfrm>
          <a:prstGeom prst="rect">
            <a:avLst/>
          </a:prstGeom>
        </p:spPr>
        <p:txBody>
          <a:bodyPr wrap="square">
            <a:spAutoFit/>
          </a:bodyPr>
          <a:lstStyle/>
          <a:p>
            <a:r>
              <a:rPr lang="en-US" dirty="0" smtClean="0"/>
              <a:t>Example Collection Methods</a:t>
            </a:r>
          </a:p>
          <a:p>
            <a:pPr marL="285750" indent="-285750">
              <a:buFont typeface="Arial" charset="0"/>
              <a:buChar char="•"/>
            </a:pPr>
            <a:r>
              <a:rPr lang="en-US" dirty="0" smtClean="0"/>
              <a:t>Universal Forwarder / Agent on Endpoints</a:t>
            </a:r>
          </a:p>
          <a:p>
            <a:pPr marL="693738" lvl="1" indent="-285750">
              <a:buFont typeface="Arial" charset="0"/>
              <a:buChar char="•"/>
            </a:pPr>
            <a:r>
              <a:rPr lang="en-US" dirty="0" smtClean="0"/>
              <a:t> /</a:t>
            </a:r>
            <a:r>
              <a:rPr lang="en-US" dirty="0" err="1" smtClean="0"/>
              <a:t>var</a:t>
            </a:r>
            <a:r>
              <a:rPr lang="en-US" dirty="0" smtClean="0"/>
              <a:t>/log/</a:t>
            </a:r>
            <a:r>
              <a:rPr lang="en-US" dirty="0" err="1" smtClean="0"/>
              <a:t>suricata</a:t>
            </a:r>
            <a:r>
              <a:rPr lang="en-US" dirty="0" smtClean="0"/>
              <a:t>/</a:t>
            </a:r>
            <a:r>
              <a:rPr lang="en-US" dirty="0" err="1" smtClean="0"/>
              <a:t>eve.json</a:t>
            </a:r>
            <a:endParaRPr lang="en-US" dirty="0" smtClean="0"/>
          </a:p>
          <a:p>
            <a:pPr marL="693738" lvl="1" indent="-285750">
              <a:buFont typeface="Arial" charset="0"/>
              <a:buChar char="•"/>
            </a:pPr>
            <a:r>
              <a:rPr lang="en-US" dirty="0" smtClean="0"/>
              <a:t>/</a:t>
            </a:r>
            <a:r>
              <a:rPr lang="en-US" dirty="0" err="1" smtClean="0"/>
              <a:t>var</a:t>
            </a:r>
            <a:r>
              <a:rPr lang="en-US" dirty="0" smtClean="0"/>
              <a:t>/log/</a:t>
            </a:r>
            <a:r>
              <a:rPr lang="en-US" dirty="0" err="1" smtClean="0"/>
              <a:t>auth.log</a:t>
            </a:r>
            <a:endParaRPr lang="en-US" dirty="0" smtClean="0"/>
          </a:p>
          <a:p>
            <a:r>
              <a:rPr lang="en-US" dirty="0" smtClean="0"/>
              <a:t>Example Validation Methods</a:t>
            </a:r>
          </a:p>
          <a:p>
            <a:pPr marL="285750" indent="-285750">
              <a:buFont typeface="Arial" charset="0"/>
              <a:buChar char="•"/>
            </a:pPr>
            <a:r>
              <a:rPr lang="en-US" dirty="0" smtClean="0"/>
              <a:t>Add </a:t>
            </a:r>
            <a:r>
              <a:rPr lang="en-US" dirty="0" err="1" smtClean="0"/>
              <a:t>Ons</a:t>
            </a:r>
            <a:r>
              <a:rPr lang="en-US" dirty="0" smtClean="0"/>
              <a:t> (TA-Suricata, &amp; TA-</a:t>
            </a:r>
            <a:r>
              <a:rPr lang="en-US" dirty="0" err="1" smtClean="0"/>
              <a:t>sshd_auth</a:t>
            </a:r>
            <a:r>
              <a:rPr lang="en-US" dirty="0" smtClean="0"/>
              <a:t>) </a:t>
            </a:r>
            <a:r>
              <a:rPr lang="en-US" dirty="0"/>
              <a:t>/ </a:t>
            </a:r>
            <a:r>
              <a:rPr lang="en-US" dirty="0" smtClean="0"/>
              <a:t>SIEM Parsers</a:t>
            </a:r>
          </a:p>
          <a:p>
            <a:pPr marL="285750" indent="-285750">
              <a:buFont typeface="Arial" charset="0"/>
              <a:buChar char="•"/>
            </a:pPr>
            <a:r>
              <a:rPr lang="en-US" dirty="0" smtClean="0"/>
              <a:t>Regex to build additional fields</a:t>
            </a:r>
          </a:p>
          <a:p>
            <a:pPr marL="285750" indent="-285750">
              <a:buFont typeface="Arial" charset="0"/>
              <a:buChar char="•"/>
            </a:pPr>
            <a:r>
              <a:rPr lang="en-US" dirty="0" smtClean="0"/>
              <a:t>Common Information Model</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0387" y="2130366"/>
            <a:ext cx="3094036" cy="2527590"/>
          </a:xfrm>
          <a:prstGeom prst="rect">
            <a:avLst/>
          </a:prstGeom>
        </p:spPr>
      </p:pic>
    </p:spTree>
    <p:extLst>
      <p:ext uri="{BB962C8B-B14F-4D97-AF65-F5344CB8AC3E}">
        <p14:creationId xmlns:p14="http://schemas.microsoft.com/office/powerpoint/2010/main" val="2073076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a:t>
            </a:r>
            <a:r>
              <a:rPr lang="en-US" dirty="0"/>
              <a:t>Security OPS</a:t>
            </a:r>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13</a:t>
            </a:fld>
            <a:endParaRPr lang="en-US"/>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25" name="Group 24"/>
          <p:cNvGrpSpPr/>
          <p:nvPr/>
        </p:nvGrpSpPr>
        <p:grpSpPr>
          <a:xfrm>
            <a:off x="1077250" y="1664985"/>
            <a:ext cx="5939118" cy="447698"/>
            <a:chOff x="1077250" y="1664985"/>
            <a:chExt cx="5939118" cy="447698"/>
          </a:xfrm>
        </p:grpSpPr>
        <p:sp>
          <p:nvSpPr>
            <p:cNvPr id="9"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3" name="TextBox 12"/>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26" name="Group 25"/>
          <p:cNvGrpSpPr/>
          <p:nvPr/>
        </p:nvGrpSpPr>
        <p:grpSpPr>
          <a:xfrm>
            <a:off x="1482155" y="2247691"/>
            <a:ext cx="5483410" cy="447698"/>
            <a:chOff x="1482155" y="2247691"/>
            <a:chExt cx="5483410" cy="447698"/>
          </a:xfrm>
        </p:grpSpPr>
        <p:sp>
          <p:nvSpPr>
            <p:cNvPr id="10" name="AutoShape 2"/>
            <p:cNvSpPr>
              <a:spLocks noChangeArrowheads="1"/>
            </p:cNvSpPr>
            <p:nvPr/>
          </p:nvSpPr>
          <p:spPr bwMode="gray">
            <a:xfrm>
              <a:off x="1482155" y="2247691"/>
              <a:ext cx="809811" cy="447698"/>
            </a:xfrm>
            <a:prstGeom prst="roundRect">
              <a:avLst>
                <a:gd name="adj" fmla="val 9894"/>
              </a:avLst>
            </a:prstGeom>
            <a:solidFill>
              <a:srgbClr val="92D05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3</a:t>
              </a:r>
              <a:endParaRPr lang="en-US" kern="0" dirty="0">
                <a:solidFill>
                  <a:srgbClr val="FFFFFF"/>
                </a:solidFill>
                <a:latin typeface="+mj-lt"/>
                <a:ea typeface="+mn-ea"/>
                <a:cs typeface="+mn-cs"/>
                <a:sym typeface="Myriad Pro" charset="0"/>
              </a:endParaRPr>
            </a:p>
          </p:txBody>
        </p:sp>
        <p:sp>
          <p:nvSpPr>
            <p:cNvPr id="14" name="TextBox 13"/>
            <p:cNvSpPr txBox="1"/>
            <p:nvPr/>
          </p:nvSpPr>
          <p:spPr>
            <a:xfrm>
              <a:off x="2291965" y="2297443"/>
              <a:ext cx="4673600" cy="338554"/>
            </a:xfrm>
            <a:prstGeom prst="rect">
              <a:avLst/>
            </a:prstGeom>
            <a:noFill/>
          </p:spPr>
          <p:txBody>
            <a:bodyPr wrap="square" rtlCol="0">
              <a:spAutoFit/>
            </a:bodyPr>
            <a:lstStyle/>
            <a:p>
              <a:r>
                <a:rPr lang="en-US" dirty="0" smtClean="0"/>
                <a:t>Exploratory Data Analysis. (Searching &amp; Visualizing!)</a:t>
              </a:r>
              <a:endParaRPr lang="en-US" dirty="0"/>
            </a:p>
          </p:txBody>
        </p:sp>
      </p:grpSp>
      <p:grpSp>
        <p:nvGrpSpPr>
          <p:cNvPr id="34" name="Group 33"/>
          <p:cNvGrpSpPr/>
          <p:nvPr/>
        </p:nvGrpSpPr>
        <p:grpSpPr>
          <a:xfrm>
            <a:off x="7267799" y="862215"/>
            <a:ext cx="1250801" cy="426975"/>
            <a:chOff x="7075052" y="1024696"/>
            <a:chExt cx="1662631" cy="562864"/>
          </a:xfrm>
        </p:grpSpPr>
        <p:pic>
          <p:nvPicPr>
            <p:cNvPr id="35" name="Picture 34"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6" name="Picture 35"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37" name="Picture 36"/>
          <p:cNvPicPr>
            <a:picLocks noChangeAspect="1"/>
          </p:cNvPicPr>
          <p:nvPr/>
        </p:nvPicPr>
        <p:blipFill>
          <a:blip r:embed="rId5"/>
          <a:stretch>
            <a:fillRect/>
          </a:stretch>
        </p:blipFill>
        <p:spPr>
          <a:xfrm>
            <a:off x="7329412" y="1481785"/>
            <a:ext cx="571500" cy="571500"/>
          </a:xfrm>
          <a:prstGeom prst="rect">
            <a:avLst/>
          </a:prstGeom>
        </p:spPr>
      </p:pic>
      <p:pic>
        <p:nvPicPr>
          <p:cNvPr id="38" name="Picture 37"/>
          <p:cNvPicPr>
            <a:picLocks noChangeAspect="1"/>
          </p:cNvPicPr>
          <p:nvPr/>
        </p:nvPicPr>
        <p:blipFill>
          <a:blip r:embed="rId6"/>
          <a:stretch>
            <a:fillRect/>
          </a:stretch>
        </p:blipFill>
        <p:spPr>
          <a:xfrm>
            <a:off x="8106614" y="1481785"/>
            <a:ext cx="457200" cy="571500"/>
          </a:xfrm>
          <a:prstGeom prst="rect">
            <a:avLst/>
          </a:prstGeom>
        </p:spPr>
      </p:pic>
      <p:pic>
        <p:nvPicPr>
          <p:cNvPr id="5" name="Picture 4"/>
          <p:cNvPicPr>
            <a:picLocks noChangeAspect="1"/>
          </p:cNvPicPr>
          <p:nvPr/>
        </p:nvPicPr>
        <p:blipFill>
          <a:blip r:embed="rId7"/>
          <a:stretch>
            <a:fillRect/>
          </a:stretch>
        </p:blipFill>
        <p:spPr>
          <a:xfrm>
            <a:off x="7329412" y="2089897"/>
            <a:ext cx="571500" cy="546100"/>
          </a:xfrm>
          <a:prstGeom prst="rect">
            <a:avLst/>
          </a:prstGeom>
        </p:spPr>
      </p:pic>
      <p:pic>
        <p:nvPicPr>
          <p:cNvPr id="7" name="Picture 6"/>
          <p:cNvPicPr>
            <a:picLocks noChangeAspect="1"/>
          </p:cNvPicPr>
          <p:nvPr/>
        </p:nvPicPr>
        <p:blipFill>
          <a:blip r:embed="rId8"/>
          <a:stretch>
            <a:fillRect/>
          </a:stretch>
        </p:blipFill>
        <p:spPr>
          <a:xfrm>
            <a:off x="8081214" y="2127997"/>
            <a:ext cx="508000" cy="508000"/>
          </a:xfrm>
          <a:prstGeom prst="rect">
            <a:avLst/>
          </a:prstGeom>
        </p:spPr>
      </p:pic>
      <p:sp>
        <p:nvSpPr>
          <p:cNvPr id="40" name="Right Arrow 39"/>
          <p:cNvSpPr/>
          <p:nvPr/>
        </p:nvSpPr>
        <p:spPr>
          <a:xfrm rot="5400000">
            <a:off x="7803403" y="1156908"/>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1" name="Right Arrow 40"/>
          <p:cNvSpPr/>
          <p:nvPr/>
        </p:nvSpPr>
        <p:spPr>
          <a:xfrm rot="5400000">
            <a:off x="7803403" y="1859374"/>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2291964" y="2606331"/>
            <a:ext cx="6370773" cy="1569660"/>
          </a:xfrm>
          <a:prstGeom prst="rect">
            <a:avLst/>
          </a:prstGeom>
        </p:spPr>
        <p:txBody>
          <a:bodyPr wrap="square">
            <a:spAutoFit/>
          </a:bodyPr>
          <a:lstStyle/>
          <a:p>
            <a:pPr marL="285750" indent="-285750">
              <a:buFont typeface="Arial" charset="0"/>
              <a:buChar char="•"/>
            </a:pPr>
            <a:r>
              <a:rPr lang="en-US" dirty="0" smtClean="0"/>
              <a:t>Number of connections between </a:t>
            </a:r>
            <a:r>
              <a:rPr lang="en-US" dirty="0" err="1" smtClean="0"/>
              <a:t>src_ip</a:t>
            </a:r>
            <a:r>
              <a:rPr lang="en-US" dirty="0" smtClean="0"/>
              <a:t> &amp; </a:t>
            </a:r>
            <a:r>
              <a:rPr lang="en-US" dirty="0" err="1" smtClean="0"/>
              <a:t>dest_ip</a:t>
            </a:r>
            <a:r>
              <a:rPr lang="en-US" dirty="0" smtClean="0"/>
              <a:t>, </a:t>
            </a:r>
            <a:r>
              <a:rPr lang="en-US" dirty="0" err="1" smtClean="0"/>
              <a:t>iplocation</a:t>
            </a:r>
            <a:endParaRPr lang="en-US" dirty="0"/>
          </a:p>
          <a:p>
            <a:pPr marL="285750" indent="-285750">
              <a:buFont typeface="Arial" charset="0"/>
              <a:buChar char="•"/>
            </a:pPr>
            <a:r>
              <a:rPr lang="en-US" dirty="0" smtClean="0"/>
              <a:t>Torrent activity (</a:t>
            </a:r>
            <a:r>
              <a:rPr lang="en-US" dirty="0" err="1" smtClean="0"/>
              <a:t>dest_port</a:t>
            </a:r>
            <a:r>
              <a:rPr lang="en-US" dirty="0" smtClean="0"/>
              <a:t> 6881-6889, 6969), connections to Tor Addresses, or Malware domains</a:t>
            </a:r>
          </a:p>
          <a:p>
            <a:pPr marL="285750" indent="-285750">
              <a:buFont typeface="Arial" charset="0"/>
              <a:buChar char="•"/>
            </a:pPr>
            <a:r>
              <a:rPr lang="en-US" dirty="0" smtClean="0"/>
              <a:t>Interesting Fields: </a:t>
            </a:r>
            <a:r>
              <a:rPr lang="en-US" dirty="0" err="1" smtClean="0"/>
              <a:t>http_user_agent</a:t>
            </a:r>
            <a:r>
              <a:rPr lang="en-US" dirty="0" smtClean="0"/>
              <a:t>, </a:t>
            </a:r>
            <a:r>
              <a:rPr lang="en-US" dirty="0" err="1" smtClean="0"/>
              <a:t>http_method</a:t>
            </a:r>
            <a:r>
              <a:rPr lang="en-US" dirty="0" smtClean="0"/>
              <a:t>, bytes</a:t>
            </a:r>
          </a:p>
          <a:p>
            <a:pPr marL="285750" indent="-285750">
              <a:buFont typeface="Arial" charset="0"/>
              <a:buChar char="•"/>
            </a:pPr>
            <a:r>
              <a:rPr lang="en-US" dirty="0" smtClean="0"/>
              <a:t>Descriptive Statistics: Producer Consumer Ratio Categories</a:t>
            </a:r>
            <a:br>
              <a:rPr lang="en-US" dirty="0" smtClean="0"/>
            </a:br>
            <a:r>
              <a:rPr lang="en-US" dirty="0" smtClean="0"/>
              <a:t> </a:t>
            </a:r>
            <a:r>
              <a:rPr lang="en-US" dirty="0" err="1" smtClean="0"/>
              <a:t>Bytes_in</a:t>
            </a:r>
            <a:r>
              <a:rPr lang="en-US" dirty="0" smtClean="0"/>
              <a:t>/</a:t>
            </a:r>
            <a:r>
              <a:rPr lang="en-US" dirty="0" err="1" smtClean="0"/>
              <a:t>Bytes_Total</a:t>
            </a:r>
            <a:r>
              <a:rPr lang="en-US" dirty="0" smtClean="0"/>
              <a:t> | </a:t>
            </a:r>
            <a:r>
              <a:rPr lang="en-US" dirty="0" err="1" smtClean="0"/>
              <a:t>Bytes_out</a:t>
            </a:r>
            <a:r>
              <a:rPr lang="en-US" dirty="0" smtClean="0"/>
              <a:t> /</a:t>
            </a:r>
            <a:r>
              <a:rPr lang="en-US" dirty="0" err="1" smtClean="0"/>
              <a:t>Bytes_total</a:t>
            </a:r>
            <a:endParaRPr lang="en-US" dirty="0" smtClean="0"/>
          </a:p>
        </p:txBody>
      </p:sp>
    </p:spTree>
    <p:extLst>
      <p:ext uri="{BB962C8B-B14F-4D97-AF65-F5344CB8AC3E}">
        <p14:creationId xmlns:p14="http://schemas.microsoft.com/office/powerpoint/2010/main" val="1641626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a:t>
            </a:r>
            <a:r>
              <a:rPr lang="en-US" dirty="0"/>
              <a:t>Security OPS</a:t>
            </a:r>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14</a:t>
            </a:fld>
            <a:endParaRPr lang="en-US"/>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25" name="Group 24"/>
          <p:cNvGrpSpPr/>
          <p:nvPr/>
        </p:nvGrpSpPr>
        <p:grpSpPr>
          <a:xfrm>
            <a:off x="1077250" y="1664985"/>
            <a:ext cx="5939118" cy="447698"/>
            <a:chOff x="1077250" y="1664985"/>
            <a:chExt cx="5939118" cy="447698"/>
          </a:xfrm>
        </p:grpSpPr>
        <p:sp>
          <p:nvSpPr>
            <p:cNvPr id="9"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3" name="TextBox 12"/>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26" name="Group 25"/>
          <p:cNvGrpSpPr/>
          <p:nvPr/>
        </p:nvGrpSpPr>
        <p:grpSpPr>
          <a:xfrm>
            <a:off x="1482155" y="2247691"/>
            <a:ext cx="5483410" cy="447698"/>
            <a:chOff x="1482155" y="2247691"/>
            <a:chExt cx="5483410" cy="447698"/>
          </a:xfrm>
        </p:grpSpPr>
        <p:sp>
          <p:nvSpPr>
            <p:cNvPr id="10" name="AutoShape 2"/>
            <p:cNvSpPr>
              <a:spLocks noChangeArrowheads="1"/>
            </p:cNvSpPr>
            <p:nvPr/>
          </p:nvSpPr>
          <p:spPr bwMode="gray">
            <a:xfrm>
              <a:off x="1482155" y="2247691"/>
              <a:ext cx="809811" cy="447698"/>
            </a:xfrm>
            <a:prstGeom prst="roundRect">
              <a:avLst>
                <a:gd name="adj" fmla="val 9894"/>
              </a:avLst>
            </a:prstGeom>
            <a:solidFill>
              <a:srgbClr val="92D05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3</a:t>
              </a:r>
              <a:endParaRPr lang="en-US" kern="0" dirty="0">
                <a:solidFill>
                  <a:srgbClr val="FFFFFF"/>
                </a:solidFill>
                <a:latin typeface="+mj-lt"/>
                <a:ea typeface="+mn-ea"/>
                <a:cs typeface="+mn-cs"/>
                <a:sym typeface="Myriad Pro" charset="0"/>
              </a:endParaRPr>
            </a:p>
          </p:txBody>
        </p:sp>
        <p:sp>
          <p:nvSpPr>
            <p:cNvPr id="14" name="TextBox 13"/>
            <p:cNvSpPr txBox="1"/>
            <p:nvPr/>
          </p:nvSpPr>
          <p:spPr>
            <a:xfrm>
              <a:off x="2291965" y="2297443"/>
              <a:ext cx="4673600" cy="338554"/>
            </a:xfrm>
            <a:prstGeom prst="rect">
              <a:avLst/>
            </a:prstGeom>
            <a:noFill/>
          </p:spPr>
          <p:txBody>
            <a:bodyPr wrap="square" rtlCol="0">
              <a:spAutoFit/>
            </a:bodyPr>
            <a:lstStyle/>
            <a:p>
              <a:r>
                <a:rPr lang="en-US" dirty="0" smtClean="0"/>
                <a:t>Exploratory Data Analysis. (Searching &amp; Visualizing!)</a:t>
              </a:r>
              <a:endParaRPr lang="en-US" dirty="0"/>
            </a:p>
          </p:txBody>
        </p:sp>
      </p:grpSp>
      <p:grpSp>
        <p:nvGrpSpPr>
          <p:cNvPr id="27" name="Group 26"/>
          <p:cNvGrpSpPr/>
          <p:nvPr/>
        </p:nvGrpSpPr>
        <p:grpSpPr>
          <a:xfrm>
            <a:off x="1887060" y="2830397"/>
            <a:ext cx="6282766" cy="447698"/>
            <a:chOff x="1887060" y="2830397"/>
            <a:chExt cx="6282766" cy="447698"/>
          </a:xfrm>
        </p:grpSpPr>
        <p:sp>
          <p:nvSpPr>
            <p:cNvPr id="11" name="AutoShape 2"/>
            <p:cNvSpPr>
              <a:spLocks noChangeArrowheads="1"/>
            </p:cNvSpPr>
            <p:nvPr/>
          </p:nvSpPr>
          <p:spPr bwMode="gray">
            <a:xfrm>
              <a:off x="1887060" y="2830397"/>
              <a:ext cx="809811" cy="447698"/>
            </a:xfrm>
            <a:prstGeom prst="roundRect">
              <a:avLst>
                <a:gd name="adj" fmla="val 9894"/>
              </a:avLst>
            </a:prstGeom>
            <a:solidFill>
              <a:srgbClr val="0070C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4</a:t>
              </a:r>
              <a:endParaRPr lang="en-US" kern="0" dirty="0">
                <a:solidFill>
                  <a:srgbClr val="FFFFFF"/>
                </a:solidFill>
                <a:latin typeface="+mj-lt"/>
                <a:ea typeface="+mn-ea"/>
                <a:cs typeface="+mn-cs"/>
                <a:sym typeface="Myriad Pro" charset="0"/>
              </a:endParaRPr>
            </a:p>
          </p:txBody>
        </p:sp>
        <p:sp>
          <p:nvSpPr>
            <p:cNvPr id="15" name="TextBox 14"/>
            <p:cNvSpPr txBox="1"/>
            <p:nvPr/>
          </p:nvSpPr>
          <p:spPr>
            <a:xfrm>
              <a:off x="2696870" y="2882811"/>
              <a:ext cx="5472956" cy="338554"/>
            </a:xfrm>
            <a:prstGeom prst="rect">
              <a:avLst/>
            </a:prstGeom>
            <a:noFill/>
          </p:spPr>
          <p:txBody>
            <a:bodyPr wrap="square" rtlCol="0">
              <a:spAutoFit/>
            </a:bodyPr>
            <a:lstStyle/>
            <a:p>
              <a:r>
                <a:rPr lang="en-US" dirty="0" smtClean="0"/>
                <a:t>Formulate hypothesis working with Domain Experts.</a:t>
              </a:r>
              <a:endParaRPr lang="en-US" dirty="0"/>
            </a:p>
          </p:txBody>
        </p:sp>
      </p:grpSp>
      <p:grpSp>
        <p:nvGrpSpPr>
          <p:cNvPr id="32" name="Group 31"/>
          <p:cNvGrpSpPr/>
          <p:nvPr/>
        </p:nvGrpSpPr>
        <p:grpSpPr>
          <a:xfrm>
            <a:off x="7267799" y="862215"/>
            <a:ext cx="1250801" cy="426975"/>
            <a:chOff x="7075052" y="1024696"/>
            <a:chExt cx="1662631" cy="562864"/>
          </a:xfrm>
        </p:grpSpPr>
        <p:pic>
          <p:nvPicPr>
            <p:cNvPr id="33" name="Picture 32"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4" name="Picture 33"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35" name="Picture 34"/>
          <p:cNvPicPr>
            <a:picLocks noChangeAspect="1"/>
          </p:cNvPicPr>
          <p:nvPr/>
        </p:nvPicPr>
        <p:blipFill>
          <a:blip r:embed="rId5"/>
          <a:stretch>
            <a:fillRect/>
          </a:stretch>
        </p:blipFill>
        <p:spPr>
          <a:xfrm>
            <a:off x="7329412" y="1481785"/>
            <a:ext cx="571500" cy="571500"/>
          </a:xfrm>
          <a:prstGeom prst="rect">
            <a:avLst/>
          </a:prstGeom>
        </p:spPr>
      </p:pic>
      <p:pic>
        <p:nvPicPr>
          <p:cNvPr id="36" name="Picture 35"/>
          <p:cNvPicPr>
            <a:picLocks noChangeAspect="1"/>
          </p:cNvPicPr>
          <p:nvPr/>
        </p:nvPicPr>
        <p:blipFill>
          <a:blip r:embed="rId6"/>
          <a:stretch>
            <a:fillRect/>
          </a:stretch>
        </p:blipFill>
        <p:spPr>
          <a:xfrm>
            <a:off x="8106614" y="1481785"/>
            <a:ext cx="457200" cy="571500"/>
          </a:xfrm>
          <a:prstGeom prst="rect">
            <a:avLst/>
          </a:prstGeom>
        </p:spPr>
      </p:pic>
      <p:pic>
        <p:nvPicPr>
          <p:cNvPr id="37" name="Picture 36"/>
          <p:cNvPicPr>
            <a:picLocks noChangeAspect="1"/>
          </p:cNvPicPr>
          <p:nvPr/>
        </p:nvPicPr>
        <p:blipFill>
          <a:blip r:embed="rId7"/>
          <a:stretch>
            <a:fillRect/>
          </a:stretch>
        </p:blipFill>
        <p:spPr>
          <a:xfrm>
            <a:off x="7329412" y="2089897"/>
            <a:ext cx="571500" cy="546100"/>
          </a:xfrm>
          <a:prstGeom prst="rect">
            <a:avLst/>
          </a:prstGeom>
        </p:spPr>
      </p:pic>
      <p:pic>
        <p:nvPicPr>
          <p:cNvPr id="38" name="Picture 37"/>
          <p:cNvPicPr>
            <a:picLocks noChangeAspect="1"/>
          </p:cNvPicPr>
          <p:nvPr/>
        </p:nvPicPr>
        <p:blipFill>
          <a:blip r:embed="rId8"/>
          <a:stretch>
            <a:fillRect/>
          </a:stretch>
        </p:blipFill>
        <p:spPr>
          <a:xfrm>
            <a:off x="8081214" y="2127997"/>
            <a:ext cx="508000" cy="508000"/>
          </a:xfrm>
          <a:prstGeom prst="rect">
            <a:avLst/>
          </a:prstGeom>
        </p:spPr>
      </p:pic>
      <p:pic>
        <p:nvPicPr>
          <p:cNvPr id="2" name="Picture 1"/>
          <p:cNvPicPr>
            <a:picLocks noChangeAspect="1"/>
          </p:cNvPicPr>
          <p:nvPr/>
        </p:nvPicPr>
        <p:blipFill>
          <a:blip r:embed="rId9"/>
          <a:stretch>
            <a:fillRect/>
          </a:stretch>
        </p:blipFill>
        <p:spPr>
          <a:xfrm>
            <a:off x="7366362" y="2664775"/>
            <a:ext cx="497599" cy="613320"/>
          </a:xfrm>
          <a:prstGeom prst="rect">
            <a:avLst/>
          </a:prstGeom>
        </p:spPr>
      </p:pic>
      <p:pic>
        <p:nvPicPr>
          <p:cNvPr id="5" name="Picture 4"/>
          <p:cNvPicPr>
            <a:picLocks noChangeAspect="1"/>
          </p:cNvPicPr>
          <p:nvPr/>
        </p:nvPicPr>
        <p:blipFill>
          <a:blip r:embed="rId10"/>
          <a:stretch>
            <a:fillRect/>
          </a:stretch>
        </p:blipFill>
        <p:spPr>
          <a:xfrm>
            <a:off x="7982407" y="2726065"/>
            <a:ext cx="660400" cy="495300"/>
          </a:xfrm>
          <a:prstGeom prst="rect">
            <a:avLst/>
          </a:prstGeom>
        </p:spPr>
      </p:pic>
      <p:sp>
        <p:nvSpPr>
          <p:cNvPr id="39" name="Right Arrow 38"/>
          <p:cNvSpPr/>
          <p:nvPr/>
        </p:nvSpPr>
        <p:spPr>
          <a:xfrm rot="5400000">
            <a:off x="7803403" y="1156908"/>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0" name="Right Arrow 39"/>
          <p:cNvSpPr/>
          <p:nvPr/>
        </p:nvSpPr>
        <p:spPr>
          <a:xfrm rot="5400000">
            <a:off x="7803403" y="1905682"/>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1" name="Right Arrow 40"/>
          <p:cNvSpPr/>
          <p:nvPr/>
        </p:nvSpPr>
        <p:spPr>
          <a:xfrm rot="5400000">
            <a:off x="7803403" y="2561226"/>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1887059" y="3273779"/>
            <a:ext cx="7112561" cy="1323439"/>
          </a:xfrm>
          <a:prstGeom prst="rect">
            <a:avLst/>
          </a:prstGeom>
        </p:spPr>
        <p:txBody>
          <a:bodyPr wrap="square">
            <a:spAutoFit/>
          </a:bodyPr>
          <a:lstStyle/>
          <a:p>
            <a:pPr marL="285750" indent="-285750">
              <a:buFont typeface="Arial" charset="0"/>
              <a:buChar char="•"/>
            </a:pPr>
            <a:r>
              <a:rPr lang="en-US" dirty="0" smtClean="0"/>
              <a:t>Is this real torrent traffic or another application using the same ports? </a:t>
            </a:r>
          </a:p>
          <a:p>
            <a:pPr marL="285750" indent="-285750">
              <a:buFont typeface="Arial" charset="0"/>
              <a:buChar char="•"/>
            </a:pPr>
            <a:r>
              <a:rPr lang="en-US" dirty="0" smtClean="0"/>
              <a:t>Can users install or run TOR Browser onto their desktops in this VLAN?</a:t>
            </a:r>
          </a:p>
          <a:p>
            <a:pPr marL="285750" indent="-285750">
              <a:buFont typeface="Arial" charset="0"/>
              <a:buChar char="•"/>
            </a:pPr>
            <a:r>
              <a:rPr lang="en-US" dirty="0" smtClean="0"/>
              <a:t>Is this SQL injection valid in </a:t>
            </a:r>
            <a:r>
              <a:rPr lang="en-US" dirty="0" err="1" smtClean="0"/>
              <a:t>user_agent</a:t>
            </a:r>
            <a:r>
              <a:rPr lang="en-US" dirty="0" smtClean="0"/>
              <a:t> field or just bad parsing of data during the onboarding process?</a:t>
            </a:r>
          </a:p>
          <a:p>
            <a:r>
              <a:rPr lang="en-US" b="1" dirty="0" smtClean="0"/>
              <a:t>Can I disprove the activity by adding more data or context?</a:t>
            </a:r>
            <a:endParaRPr lang="en-US" b="1" dirty="0"/>
          </a:p>
        </p:txBody>
      </p:sp>
    </p:spTree>
    <p:extLst>
      <p:ext uri="{BB962C8B-B14F-4D97-AF65-F5344CB8AC3E}">
        <p14:creationId xmlns:p14="http://schemas.microsoft.com/office/powerpoint/2010/main" val="4907943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Relevant Data Sources</a:t>
            </a:r>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15</a:t>
            </a:fld>
            <a:endParaRPr lang="en-US"/>
          </a:p>
        </p:txBody>
      </p:sp>
      <p:graphicFrame>
        <p:nvGraphicFramePr>
          <p:cNvPr id="5" name="Table 4"/>
          <p:cNvGraphicFramePr>
            <a:graphicFrameLocks noGrp="1"/>
          </p:cNvGraphicFramePr>
          <p:nvPr>
            <p:extLst/>
          </p:nvPr>
        </p:nvGraphicFramePr>
        <p:xfrm>
          <a:off x="675482" y="996554"/>
          <a:ext cx="7786632" cy="3611888"/>
        </p:xfrm>
        <a:graphic>
          <a:graphicData uri="http://schemas.openxmlformats.org/drawingml/2006/table">
            <a:tbl>
              <a:tblPr/>
              <a:tblGrid>
                <a:gridCol w="1946922"/>
                <a:gridCol w="1946923"/>
                <a:gridCol w="1945865"/>
                <a:gridCol w="1946922"/>
              </a:tblGrid>
              <a:tr h="315722">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1"/>
                          </a:solidFill>
                          <a:effectLst/>
                          <a:latin typeface="Calibri" charset="0"/>
                          <a:ea typeface="ヒラギノ角ゴ ProN W3" charset="-128"/>
                        </a:rPr>
                        <a:t>Raw Data</a:t>
                      </a:r>
                      <a:endParaRPr kumimoji="0" lang="en-US" sz="1800" b="1" i="0" u="none" strike="noStrike" cap="none" normalizeH="0" baseline="0" dirty="0" smtClean="0">
                        <a:ln>
                          <a:noFill/>
                        </a:ln>
                        <a:solidFill>
                          <a:schemeClr val="bg1"/>
                        </a:solidFill>
                        <a:effectLst/>
                        <a:latin typeface="Calibri" charset="0"/>
                        <a:ea typeface="ヒラギノ角ゴ ProN W3" charset="-128"/>
                      </a:endParaRP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1"/>
                          </a:solidFill>
                          <a:effectLst/>
                          <a:latin typeface="Calibri" charset="0"/>
                          <a:ea typeface="ヒラギノ角ゴ ProN W3" charset="-128"/>
                        </a:rPr>
                        <a:t>Lookups</a:t>
                      </a:r>
                      <a:endParaRPr kumimoji="0" lang="en-US" sz="1800" b="1" i="0" u="none" strike="noStrike" cap="none" normalizeH="0" baseline="0" dirty="0" smtClean="0">
                        <a:ln>
                          <a:noFill/>
                        </a:ln>
                        <a:solidFill>
                          <a:schemeClr val="bg1"/>
                        </a:solidFill>
                        <a:effectLst/>
                        <a:latin typeface="Calibri" charset="0"/>
                        <a:ea typeface="ヒラギノ角ゴ ProN W3" charset="-128"/>
                      </a:endParaRP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1"/>
                          </a:solidFill>
                          <a:effectLst/>
                          <a:latin typeface="Calibri" charset="0"/>
                          <a:ea typeface="ヒラギノ角ゴ ProN W3" charset="-128"/>
                        </a:rPr>
                        <a:t>Context</a:t>
                      </a:r>
                      <a:endParaRPr kumimoji="0" lang="en-US" sz="1800" b="1" i="0" u="none" strike="noStrike" cap="none" normalizeH="0" baseline="0" dirty="0" smtClean="0">
                        <a:ln>
                          <a:noFill/>
                        </a:ln>
                        <a:solidFill>
                          <a:schemeClr val="bg1"/>
                        </a:solidFill>
                        <a:effectLst/>
                        <a:latin typeface="Calibri" charset="0"/>
                        <a:ea typeface="ヒラギノ角ゴ ProN W3" charset="-128"/>
                      </a:endParaRP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charset="0"/>
                          <a:ea typeface="ヒラギノ角ゴ ProN W3" charset="-128"/>
                        </a:rPr>
                        <a:t>Value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solidFill>
                  </a:tcPr>
                </a:tc>
              </a:tr>
              <a:tr h="404345">
                <a:tc>
                  <a:txBody>
                    <a:bodyPr/>
                    <a:lstStyle/>
                    <a:p>
                      <a:pPr marL="0" marR="0" lvl="0" indent="0" algn="ctr" defTabSz="816334" rtl="0" eaLnBrk="1" fontAlgn="auto" latinLnBrk="0" hangingPunct="1">
                        <a:lnSpc>
                          <a:spcPct val="100000"/>
                        </a:lnSpc>
                        <a:spcBef>
                          <a:spcPts val="337"/>
                        </a:spcBef>
                        <a:spcAft>
                          <a:spcPts val="0"/>
                        </a:spcAft>
                        <a:buClr>
                          <a:srgbClr val="C0C0C0"/>
                        </a:buClr>
                        <a:buSzPct val="91000"/>
                        <a:buFont typeface="Lucida Grande"/>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Firewall Traffic</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Username to IP</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10.0.0.12 fails to login to 5 different servers</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user responsible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404345">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Proxy</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Username to IP</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10.0.0.12 visits Dropbox and uploads 1TB of data</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defRPr/>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user responsible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81592">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Active Directory</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 to Group Mapping</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SPLUNK\</a:t>
                      </a:r>
                      <a:r>
                        <a:rPr kumimoji="0" lang="en-US" sz="1200" b="0" i="0" u="none" strike="noStrike" cap="none" normalizeH="0" baseline="0" dirty="0" err="1" smtClean="0">
                          <a:ln>
                            <a:noFill/>
                          </a:ln>
                          <a:solidFill>
                            <a:srgbClr val="000000"/>
                          </a:solidFill>
                          <a:effectLst/>
                          <a:latin typeface="Calibri" charset="0"/>
                          <a:ea typeface="ヒラギノ角ゴ ProN W3" charset="-128"/>
                        </a:rPr>
                        <a:t>JohnDoe</a:t>
                      </a:r>
                      <a:r>
                        <a:rPr kumimoji="0" lang="en-US" sz="1200" b="0" i="0" u="none" strike="noStrike" cap="none" normalizeH="0" baseline="0" dirty="0" smtClean="0">
                          <a:ln>
                            <a:noFill/>
                          </a:ln>
                          <a:solidFill>
                            <a:srgbClr val="000000"/>
                          </a:solidFill>
                          <a:effectLst/>
                          <a:latin typeface="Calibri" charset="0"/>
                          <a:ea typeface="ヒラギノ角ゴ ProN W3" charset="-128"/>
                        </a:rPr>
                        <a:t> authenticates to 30 different hosts in 30 second period</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scope of compromise, domain admin, SQL admin only?</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404345">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DHCP</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 to IP, Host to IP</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10.0.0.12, 10.0.0.35 attempt to connect to TOR IP address</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user or hosts responsible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404345">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Email Transport</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Baseline Usage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 sends email with large file attachments</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normal behavior</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404345">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Exchange / Email</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Baseline usage</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User sends 40 emails in 60 minute period</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normal behavior</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r>
              <a:tr h="581592">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Packet Capture / Wire Data</a:t>
                      </a:r>
                    </a:p>
                  </a:txBody>
                  <a:tcPr marL="51430" marR="51430" marT="25718" marB="25718"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Subnet to physical location / priority of asset</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10.0.0.0/27 shows successful SSH connections originating from Russia</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561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Calibri" charset="0"/>
                          <a:ea typeface="ヒラギノ角ゴ ProN W3" charset="-128"/>
                        </a:rPr>
                        <a:t>Determine where an asset is physically or scope of compromise based on VLAN</a:t>
                      </a:r>
                    </a:p>
                  </a:txBody>
                  <a:tcPr marL="51430" marR="51430" marT="25718" marB="2571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9D9D9"/>
                    </a:solidFill>
                  </a:tcPr>
                </a:tc>
              </a:tr>
            </a:tbl>
          </a:graphicData>
        </a:graphic>
      </p:graphicFrame>
    </p:spTree>
    <p:extLst>
      <p:ext uri="{BB962C8B-B14F-4D97-AF65-F5344CB8AC3E}">
        <p14:creationId xmlns:p14="http://schemas.microsoft.com/office/powerpoint/2010/main" val="8355212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a:t>
            </a:r>
            <a:r>
              <a:rPr lang="en-US" dirty="0"/>
              <a:t>Security OPS</a:t>
            </a:r>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16</a:t>
            </a:fld>
            <a:endParaRPr lang="en-US"/>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25" name="Group 24"/>
          <p:cNvGrpSpPr/>
          <p:nvPr/>
        </p:nvGrpSpPr>
        <p:grpSpPr>
          <a:xfrm>
            <a:off x="1077250" y="1664985"/>
            <a:ext cx="5939118" cy="447698"/>
            <a:chOff x="1077250" y="1664985"/>
            <a:chExt cx="5939118" cy="447698"/>
          </a:xfrm>
        </p:grpSpPr>
        <p:sp>
          <p:nvSpPr>
            <p:cNvPr id="9"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3" name="TextBox 12"/>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26" name="Group 25"/>
          <p:cNvGrpSpPr/>
          <p:nvPr/>
        </p:nvGrpSpPr>
        <p:grpSpPr>
          <a:xfrm>
            <a:off x="1482155" y="2247691"/>
            <a:ext cx="5483410" cy="447698"/>
            <a:chOff x="1482155" y="2247691"/>
            <a:chExt cx="5483410" cy="447698"/>
          </a:xfrm>
        </p:grpSpPr>
        <p:sp>
          <p:nvSpPr>
            <p:cNvPr id="10" name="AutoShape 2"/>
            <p:cNvSpPr>
              <a:spLocks noChangeArrowheads="1"/>
            </p:cNvSpPr>
            <p:nvPr/>
          </p:nvSpPr>
          <p:spPr bwMode="gray">
            <a:xfrm>
              <a:off x="1482155" y="2247691"/>
              <a:ext cx="809811" cy="447698"/>
            </a:xfrm>
            <a:prstGeom prst="roundRect">
              <a:avLst>
                <a:gd name="adj" fmla="val 9894"/>
              </a:avLst>
            </a:prstGeom>
            <a:solidFill>
              <a:srgbClr val="92D05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3</a:t>
              </a:r>
              <a:endParaRPr lang="en-US" kern="0" dirty="0">
                <a:solidFill>
                  <a:srgbClr val="FFFFFF"/>
                </a:solidFill>
                <a:latin typeface="+mj-lt"/>
                <a:ea typeface="+mn-ea"/>
                <a:cs typeface="+mn-cs"/>
                <a:sym typeface="Myriad Pro" charset="0"/>
              </a:endParaRPr>
            </a:p>
          </p:txBody>
        </p:sp>
        <p:sp>
          <p:nvSpPr>
            <p:cNvPr id="14" name="TextBox 13"/>
            <p:cNvSpPr txBox="1"/>
            <p:nvPr/>
          </p:nvSpPr>
          <p:spPr>
            <a:xfrm>
              <a:off x="2291965" y="2297443"/>
              <a:ext cx="4673600" cy="338554"/>
            </a:xfrm>
            <a:prstGeom prst="rect">
              <a:avLst/>
            </a:prstGeom>
            <a:noFill/>
          </p:spPr>
          <p:txBody>
            <a:bodyPr wrap="square" rtlCol="0">
              <a:spAutoFit/>
            </a:bodyPr>
            <a:lstStyle/>
            <a:p>
              <a:r>
                <a:rPr lang="en-US" dirty="0" smtClean="0"/>
                <a:t>Exploratory Data Analysis. (Searching &amp; Visualizing!)</a:t>
              </a:r>
              <a:endParaRPr lang="en-US" dirty="0"/>
            </a:p>
          </p:txBody>
        </p:sp>
      </p:grpSp>
      <p:grpSp>
        <p:nvGrpSpPr>
          <p:cNvPr id="27" name="Group 26"/>
          <p:cNvGrpSpPr/>
          <p:nvPr/>
        </p:nvGrpSpPr>
        <p:grpSpPr>
          <a:xfrm>
            <a:off x="1887060" y="2830397"/>
            <a:ext cx="6282766" cy="447698"/>
            <a:chOff x="1887060" y="2830397"/>
            <a:chExt cx="6282766" cy="447698"/>
          </a:xfrm>
        </p:grpSpPr>
        <p:sp>
          <p:nvSpPr>
            <p:cNvPr id="11" name="AutoShape 2"/>
            <p:cNvSpPr>
              <a:spLocks noChangeArrowheads="1"/>
            </p:cNvSpPr>
            <p:nvPr/>
          </p:nvSpPr>
          <p:spPr bwMode="gray">
            <a:xfrm>
              <a:off x="1887060" y="2830397"/>
              <a:ext cx="809811" cy="447698"/>
            </a:xfrm>
            <a:prstGeom prst="roundRect">
              <a:avLst>
                <a:gd name="adj" fmla="val 9894"/>
              </a:avLst>
            </a:prstGeom>
            <a:solidFill>
              <a:srgbClr val="0070C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4</a:t>
              </a:r>
              <a:endParaRPr lang="en-US" kern="0" dirty="0">
                <a:solidFill>
                  <a:srgbClr val="FFFFFF"/>
                </a:solidFill>
                <a:latin typeface="+mj-lt"/>
                <a:ea typeface="+mn-ea"/>
                <a:cs typeface="+mn-cs"/>
                <a:sym typeface="Myriad Pro" charset="0"/>
              </a:endParaRPr>
            </a:p>
          </p:txBody>
        </p:sp>
        <p:sp>
          <p:nvSpPr>
            <p:cNvPr id="15" name="TextBox 14"/>
            <p:cNvSpPr txBox="1"/>
            <p:nvPr/>
          </p:nvSpPr>
          <p:spPr>
            <a:xfrm>
              <a:off x="2696870" y="2882811"/>
              <a:ext cx="5472956" cy="338554"/>
            </a:xfrm>
            <a:prstGeom prst="rect">
              <a:avLst/>
            </a:prstGeom>
            <a:noFill/>
          </p:spPr>
          <p:txBody>
            <a:bodyPr wrap="square" rtlCol="0">
              <a:spAutoFit/>
            </a:bodyPr>
            <a:lstStyle/>
            <a:p>
              <a:r>
                <a:rPr lang="en-US" dirty="0" smtClean="0"/>
                <a:t>Formulate hypothesis working with Domain Experts.</a:t>
              </a:r>
              <a:endParaRPr lang="en-US" dirty="0"/>
            </a:p>
          </p:txBody>
        </p:sp>
      </p:grpSp>
      <p:grpSp>
        <p:nvGrpSpPr>
          <p:cNvPr id="28" name="Group 27"/>
          <p:cNvGrpSpPr/>
          <p:nvPr/>
        </p:nvGrpSpPr>
        <p:grpSpPr>
          <a:xfrm>
            <a:off x="2291965" y="3407665"/>
            <a:ext cx="6840073" cy="447698"/>
            <a:chOff x="2291965" y="3407665"/>
            <a:chExt cx="6840073" cy="447698"/>
          </a:xfrm>
        </p:grpSpPr>
        <p:sp>
          <p:nvSpPr>
            <p:cNvPr id="12" name="AutoShape 2"/>
            <p:cNvSpPr>
              <a:spLocks noChangeArrowheads="1"/>
            </p:cNvSpPr>
            <p:nvPr/>
          </p:nvSpPr>
          <p:spPr bwMode="gray">
            <a:xfrm>
              <a:off x="2291965" y="3407665"/>
              <a:ext cx="809811" cy="447698"/>
            </a:xfrm>
            <a:prstGeom prst="roundRect">
              <a:avLst>
                <a:gd name="adj" fmla="val 9894"/>
              </a:avLst>
            </a:prstGeom>
            <a:solidFill>
              <a:srgbClr val="7030A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5</a:t>
              </a:r>
              <a:endParaRPr lang="en-US" kern="0" dirty="0">
                <a:solidFill>
                  <a:srgbClr val="FFFFFF"/>
                </a:solidFill>
                <a:latin typeface="+mj-lt"/>
                <a:ea typeface="+mn-ea"/>
                <a:cs typeface="+mn-cs"/>
                <a:sym typeface="Myriad Pro" charset="0"/>
              </a:endParaRPr>
            </a:p>
          </p:txBody>
        </p:sp>
        <p:sp>
          <p:nvSpPr>
            <p:cNvPr id="16" name="TextBox 15"/>
            <p:cNvSpPr txBox="1"/>
            <p:nvPr/>
          </p:nvSpPr>
          <p:spPr>
            <a:xfrm>
              <a:off x="3101775" y="3465812"/>
              <a:ext cx="6030263" cy="338554"/>
            </a:xfrm>
            <a:prstGeom prst="rect">
              <a:avLst/>
            </a:prstGeom>
            <a:noFill/>
          </p:spPr>
          <p:txBody>
            <a:bodyPr wrap="square" rtlCol="0">
              <a:spAutoFit/>
            </a:bodyPr>
            <a:lstStyle/>
            <a:p>
              <a:r>
                <a:rPr lang="en-US" dirty="0" smtClean="0"/>
                <a:t>Test and repeat steps as needed </a:t>
              </a:r>
              <a:r>
                <a:rPr lang="en-US" dirty="0"/>
                <a:t>until hypothesis is </a:t>
              </a:r>
              <a:r>
                <a:rPr lang="en-US" dirty="0" smtClean="0"/>
                <a:t>answered.</a:t>
              </a:r>
              <a:endParaRPr lang="en-US" dirty="0"/>
            </a:p>
          </p:txBody>
        </p:sp>
      </p:grpSp>
      <p:grpSp>
        <p:nvGrpSpPr>
          <p:cNvPr id="32" name="Group 31"/>
          <p:cNvGrpSpPr/>
          <p:nvPr/>
        </p:nvGrpSpPr>
        <p:grpSpPr>
          <a:xfrm>
            <a:off x="7267799" y="862215"/>
            <a:ext cx="1250801" cy="426975"/>
            <a:chOff x="7075052" y="1024696"/>
            <a:chExt cx="1662631" cy="562864"/>
          </a:xfrm>
        </p:grpSpPr>
        <p:pic>
          <p:nvPicPr>
            <p:cNvPr id="33" name="Picture 32"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4" name="Picture 33"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35" name="Picture 34"/>
          <p:cNvPicPr>
            <a:picLocks noChangeAspect="1"/>
          </p:cNvPicPr>
          <p:nvPr/>
        </p:nvPicPr>
        <p:blipFill>
          <a:blip r:embed="rId5"/>
          <a:stretch>
            <a:fillRect/>
          </a:stretch>
        </p:blipFill>
        <p:spPr>
          <a:xfrm>
            <a:off x="7329412" y="1481785"/>
            <a:ext cx="571500" cy="571500"/>
          </a:xfrm>
          <a:prstGeom prst="rect">
            <a:avLst/>
          </a:prstGeom>
        </p:spPr>
      </p:pic>
      <p:pic>
        <p:nvPicPr>
          <p:cNvPr id="36" name="Picture 35"/>
          <p:cNvPicPr>
            <a:picLocks noChangeAspect="1"/>
          </p:cNvPicPr>
          <p:nvPr/>
        </p:nvPicPr>
        <p:blipFill>
          <a:blip r:embed="rId6"/>
          <a:stretch>
            <a:fillRect/>
          </a:stretch>
        </p:blipFill>
        <p:spPr>
          <a:xfrm>
            <a:off x="8106614" y="1481785"/>
            <a:ext cx="457200" cy="571500"/>
          </a:xfrm>
          <a:prstGeom prst="rect">
            <a:avLst/>
          </a:prstGeom>
        </p:spPr>
      </p:pic>
      <p:pic>
        <p:nvPicPr>
          <p:cNvPr id="37" name="Picture 36"/>
          <p:cNvPicPr>
            <a:picLocks noChangeAspect="1"/>
          </p:cNvPicPr>
          <p:nvPr/>
        </p:nvPicPr>
        <p:blipFill>
          <a:blip r:embed="rId7"/>
          <a:stretch>
            <a:fillRect/>
          </a:stretch>
        </p:blipFill>
        <p:spPr>
          <a:xfrm>
            <a:off x="7329412" y="2089897"/>
            <a:ext cx="571500" cy="546100"/>
          </a:xfrm>
          <a:prstGeom prst="rect">
            <a:avLst/>
          </a:prstGeom>
        </p:spPr>
      </p:pic>
      <p:pic>
        <p:nvPicPr>
          <p:cNvPr id="38" name="Picture 37"/>
          <p:cNvPicPr>
            <a:picLocks noChangeAspect="1"/>
          </p:cNvPicPr>
          <p:nvPr/>
        </p:nvPicPr>
        <p:blipFill>
          <a:blip r:embed="rId8"/>
          <a:stretch>
            <a:fillRect/>
          </a:stretch>
        </p:blipFill>
        <p:spPr>
          <a:xfrm>
            <a:off x="8081214" y="2127997"/>
            <a:ext cx="508000" cy="508000"/>
          </a:xfrm>
          <a:prstGeom prst="rect">
            <a:avLst/>
          </a:prstGeom>
        </p:spPr>
      </p:pic>
      <p:pic>
        <p:nvPicPr>
          <p:cNvPr id="39" name="Picture 38"/>
          <p:cNvPicPr>
            <a:picLocks noChangeAspect="1"/>
          </p:cNvPicPr>
          <p:nvPr/>
        </p:nvPicPr>
        <p:blipFill>
          <a:blip r:embed="rId9"/>
          <a:stretch>
            <a:fillRect/>
          </a:stretch>
        </p:blipFill>
        <p:spPr>
          <a:xfrm>
            <a:off x="7366362" y="2664775"/>
            <a:ext cx="497599" cy="613320"/>
          </a:xfrm>
          <a:prstGeom prst="rect">
            <a:avLst/>
          </a:prstGeom>
        </p:spPr>
      </p:pic>
      <p:pic>
        <p:nvPicPr>
          <p:cNvPr id="40" name="Picture 39"/>
          <p:cNvPicPr>
            <a:picLocks noChangeAspect="1"/>
          </p:cNvPicPr>
          <p:nvPr/>
        </p:nvPicPr>
        <p:blipFill>
          <a:blip r:embed="rId10"/>
          <a:stretch>
            <a:fillRect/>
          </a:stretch>
        </p:blipFill>
        <p:spPr>
          <a:xfrm>
            <a:off x="7982407" y="2726065"/>
            <a:ext cx="660400" cy="495300"/>
          </a:xfrm>
          <a:prstGeom prst="rect">
            <a:avLst/>
          </a:prstGeom>
        </p:spPr>
      </p:pic>
      <p:sp>
        <p:nvSpPr>
          <p:cNvPr id="42" name="Right Arrow 41"/>
          <p:cNvSpPr/>
          <p:nvPr/>
        </p:nvSpPr>
        <p:spPr>
          <a:xfrm rot="5400000">
            <a:off x="7803403" y="1156908"/>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3" name="Right Arrow 42"/>
          <p:cNvSpPr/>
          <p:nvPr/>
        </p:nvSpPr>
        <p:spPr>
          <a:xfrm rot="5400000">
            <a:off x="7803403" y="1905682"/>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4" name="Right Arrow 43"/>
          <p:cNvSpPr/>
          <p:nvPr/>
        </p:nvSpPr>
        <p:spPr>
          <a:xfrm rot="5400000">
            <a:off x="7803403" y="2561226"/>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21169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Applying Data Science to </a:t>
            </a:r>
            <a:r>
              <a:rPr lang="en-US" dirty="0"/>
              <a:t>Security OPS</a:t>
            </a:r>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17</a:t>
            </a:fld>
            <a:endParaRPr lang="en-US"/>
          </a:p>
        </p:txBody>
      </p:sp>
      <p:grpSp>
        <p:nvGrpSpPr>
          <p:cNvPr id="24" name="Group 23"/>
          <p:cNvGrpSpPr/>
          <p:nvPr/>
        </p:nvGrpSpPr>
        <p:grpSpPr>
          <a:xfrm>
            <a:off x="672345" y="1082279"/>
            <a:ext cx="5483410" cy="447698"/>
            <a:chOff x="672345" y="1082279"/>
            <a:chExt cx="5483410" cy="447698"/>
          </a:xfrm>
        </p:grpSpPr>
        <p:sp>
          <p:nvSpPr>
            <p:cNvPr id="6"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3" name="TextBox 2"/>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25" name="Group 24"/>
          <p:cNvGrpSpPr/>
          <p:nvPr/>
        </p:nvGrpSpPr>
        <p:grpSpPr>
          <a:xfrm>
            <a:off x="1077250" y="1664985"/>
            <a:ext cx="5939118" cy="447698"/>
            <a:chOff x="1077250" y="1664985"/>
            <a:chExt cx="5939118" cy="447698"/>
          </a:xfrm>
        </p:grpSpPr>
        <p:sp>
          <p:nvSpPr>
            <p:cNvPr id="9"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3" name="TextBox 12"/>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26" name="Group 25"/>
          <p:cNvGrpSpPr/>
          <p:nvPr/>
        </p:nvGrpSpPr>
        <p:grpSpPr>
          <a:xfrm>
            <a:off x="1482155" y="2247691"/>
            <a:ext cx="5483410" cy="447698"/>
            <a:chOff x="1482155" y="2247691"/>
            <a:chExt cx="5483410" cy="447698"/>
          </a:xfrm>
        </p:grpSpPr>
        <p:sp>
          <p:nvSpPr>
            <p:cNvPr id="10" name="AutoShape 2"/>
            <p:cNvSpPr>
              <a:spLocks noChangeArrowheads="1"/>
            </p:cNvSpPr>
            <p:nvPr/>
          </p:nvSpPr>
          <p:spPr bwMode="gray">
            <a:xfrm>
              <a:off x="1482155" y="2247691"/>
              <a:ext cx="809811" cy="447698"/>
            </a:xfrm>
            <a:prstGeom prst="roundRect">
              <a:avLst>
                <a:gd name="adj" fmla="val 9894"/>
              </a:avLst>
            </a:prstGeom>
            <a:solidFill>
              <a:srgbClr val="92D05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3</a:t>
              </a:r>
              <a:endParaRPr lang="en-US" kern="0" dirty="0">
                <a:solidFill>
                  <a:srgbClr val="FFFFFF"/>
                </a:solidFill>
                <a:latin typeface="+mj-lt"/>
                <a:ea typeface="+mn-ea"/>
                <a:cs typeface="+mn-cs"/>
                <a:sym typeface="Myriad Pro" charset="0"/>
              </a:endParaRPr>
            </a:p>
          </p:txBody>
        </p:sp>
        <p:sp>
          <p:nvSpPr>
            <p:cNvPr id="14" name="TextBox 13"/>
            <p:cNvSpPr txBox="1"/>
            <p:nvPr/>
          </p:nvSpPr>
          <p:spPr>
            <a:xfrm>
              <a:off x="2291965" y="2297443"/>
              <a:ext cx="4673600" cy="338554"/>
            </a:xfrm>
            <a:prstGeom prst="rect">
              <a:avLst/>
            </a:prstGeom>
            <a:noFill/>
          </p:spPr>
          <p:txBody>
            <a:bodyPr wrap="square" rtlCol="0">
              <a:spAutoFit/>
            </a:bodyPr>
            <a:lstStyle/>
            <a:p>
              <a:r>
                <a:rPr lang="en-US" dirty="0" smtClean="0"/>
                <a:t>Exploratory Data Analysis. (Searching &amp; Visualizing!)</a:t>
              </a:r>
              <a:endParaRPr lang="en-US" dirty="0"/>
            </a:p>
          </p:txBody>
        </p:sp>
      </p:grpSp>
      <p:grpSp>
        <p:nvGrpSpPr>
          <p:cNvPr id="27" name="Group 26"/>
          <p:cNvGrpSpPr/>
          <p:nvPr/>
        </p:nvGrpSpPr>
        <p:grpSpPr>
          <a:xfrm>
            <a:off x="1887060" y="2830397"/>
            <a:ext cx="6282766" cy="447698"/>
            <a:chOff x="1887060" y="2830397"/>
            <a:chExt cx="6282766" cy="447698"/>
          </a:xfrm>
        </p:grpSpPr>
        <p:sp>
          <p:nvSpPr>
            <p:cNvPr id="11" name="AutoShape 2"/>
            <p:cNvSpPr>
              <a:spLocks noChangeArrowheads="1"/>
            </p:cNvSpPr>
            <p:nvPr/>
          </p:nvSpPr>
          <p:spPr bwMode="gray">
            <a:xfrm>
              <a:off x="1887060" y="2830397"/>
              <a:ext cx="809811" cy="447698"/>
            </a:xfrm>
            <a:prstGeom prst="roundRect">
              <a:avLst>
                <a:gd name="adj" fmla="val 9894"/>
              </a:avLst>
            </a:prstGeom>
            <a:solidFill>
              <a:srgbClr val="0070C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4</a:t>
              </a:r>
              <a:endParaRPr lang="en-US" kern="0" dirty="0">
                <a:solidFill>
                  <a:srgbClr val="FFFFFF"/>
                </a:solidFill>
                <a:latin typeface="+mj-lt"/>
                <a:ea typeface="+mn-ea"/>
                <a:cs typeface="+mn-cs"/>
                <a:sym typeface="Myriad Pro" charset="0"/>
              </a:endParaRPr>
            </a:p>
          </p:txBody>
        </p:sp>
        <p:sp>
          <p:nvSpPr>
            <p:cNvPr id="15" name="TextBox 14"/>
            <p:cNvSpPr txBox="1"/>
            <p:nvPr/>
          </p:nvSpPr>
          <p:spPr>
            <a:xfrm>
              <a:off x="2696870" y="2882811"/>
              <a:ext cx="5472956" cy="338554"/>
            </a:xfrm>
            <a:prstGeom prst="rect">
              <a:avLst/>
            </a:prstGeom>
            <a:noFill/>
          </p:spPr>
          <p:txBody>
            <a:bodyPr wrap="square" rtlCol="0">
              <a:spAutoFit/>
            </a:bodyPr>
            <a:lstStyle/>
            <a:p>
              <a:r>
                <a:rPr lang="en-US" dirty="0" smtClean="0"/>
                <a:t>Formulate hypothesis working with Domain Experts.</a:t>
              </a:r>
              <a:endParaRPr lang="en-US" dirty="0"/>
            </a:p>
          </p:txBody>
        </p:sp>
      </p:grpSp>
      <p:grpSp>
        <p:nvGrpSpPr>
          <p:cNvPr id="28" name="Group 27"/>
          <p:cNvGrpSpPr/>
          <p:nvPr/>
        </p:nvGrpSpPr>
        <p:grpSpPr>
          <a:xfrm>
            <a:off x="2280511" y="3377190"/>
            <a:ext cx="6863489" cy="474620"/>
            <a:chOff x="2280511" y="3718976"/>
            <a:chExt cx="6863489" cy="474620"/>
          </a:xfrm>
        </p:grpSpPr>
        <p:sp>
          <p:nvSpPr>
            <p:cNvPr id="12" name="AutoShape 2"/>
            <p:cNvSpPr>
              <a:spLocks noChangeArrowheads="1"/>
            </p:cNvSpPr>
            <p:nvPr/>
          </p:nvSpPr>
          <p:spPr bwMode="gray">
            <a:xfrm>
              <a:off x="2280511" y="3718976"/>
              <a:ext cx="809811" cy="447698"/>
            </a:xfrm>
            <a:prstGeom prst="roundRect">
              <a:avLst>
                <a:gd name="adj" fmla="val 9894"/>
              </a:avLst>
            </a:prstGeom>
            <a:solidFill>
              <a:srgbClr val="7030A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5</a:t>
              </a:r>
              <a:endParaRPr lang="en-US" kern="0" dirty="0">
                <a:solidFill>
                  <a:srgbClr val="FFFFFF"/>
                </a:solidFill>
                <a:latin typeface="+mj-lt"/>
                <a:ea typeface="+mn-ea"/>
                <a:cs typeface="+mn-cs"/>
                <a:sym typeface="Myriad Pro" charset="0"/>
              </a:endParaRPr>
            </a:p>
          </p:txBody>
        </p:sp>
        <p:sp>
          <p:nvSpPr>
            <p:cNvPr id="16" name="TextBox 15"/>
            <p:cNvSpPr txBox="1"/>
            <p:nvPr/>
          </p:nvSpPr>
          <p:spPr>
            <a:xfrm>
              <a:off x="3113737" y="3855042"/>
              <a:ext cx="6030263" cy="338554"/>
            </a:xfrm>
            <a:prstGeom prst="rect">
              <a:avLst/>
            </a:prstGeom>
            <a:noFill/>
          </p:spPr>
          <p:txBody>
            <a:bodyPr wrap="square" rtlCol="0">
              <a:spAutoFit/>
            </a:bodyPr>
            <a:lstStyle/>
            <a:p>
              <a:r>
                <a:rPr lang="en-US" dirty="0" smtClean="0"/>
                <a:t>Test and repeat steps as needed </a:t>
              </a:r>
              <a:r>
                <a:rPr lang="en-US" dirty="0"/>
                <a:t>until hypothesis is </a:t>
              </a:r>
              <a:r>
                <a:rPr lang="en-US" dirty="0" smtClean="0"/>
                <a:t>answered.</a:t>
              </a:r>
              <a:endParaRPr lang="en-US" dirty="0"/>
            </a:p>
          </p:txBody>
        </p:sp>
      </p:grpSp>
      <p:grpSp>
        <p:nvGrpSpPr>
          <p:cNvPr id="20" name="Group 19"/>
          <p:cNvGrpSpPr/>
          <p:nvPr/>
        </p:nvGrpSpPr>
        <p:grpSpPr>
          <a:xfrm>
            <a:off x="81681" y="1291054"/>
            <a:ext cx="1531965" cy="2808670"/>
            <a:chOff x="27892" y="1379111"/>
            <a:chExt cx="1531965" cy="2808670"/>
          </a:xfrm>
        </p:grpSpPr>
        <p:sp>
          <p:nvSpPr>
            <p:cNvPr id="21" name="Right Arrow 20"/>
            <p:cNvSpPr/>
            <p:nvPr/>
          </p:nvSpPr>
          <p:spPr>
            <a:xfrm rot="3454399">
              <a:off x="-304135" y="2569647"/>
              <a:ext cx="2677137" cy="559132"/>
            </a:xfrm>
            <a:prstGeom prst="rightArrow">
              <a:avLst/>
            </a:prstGeom>
            <a:solidFill>
              <a:schemeClr val="tx1"/>
            </a:solidFill>
            <a:ln>
              <a:headEnd/>
              <a:tailEnd/>
            </a:ln>
          </p:spPr>
          <p:style>
            <a:lnRef idx="2">
              <a:schemeClr val="accent3"/>
            </a:lnRef>
            <a:fillRef idx="1">
              <a:schemeClr val="lt1"/>
            </a:fillRef>
            <a:effectRef idx="0">
              <a:schemeClr val="accent3"/>
            </a:effectRef>
            <a:fontRef idx="minor">
              <a:schemeClr val="dk1"/>
            </a:fontRef>
          </p:style>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22" name="Right Arrow 21"/>
            <p:cNvSpPr/>
            <p:nvPr/>
          </p:nvSpPr>
          <p:spPr>
            <a:xfrm rot="16200000">
              <a:off x="-828800" y="2235803"/>
              <a:ext cx="2272516" cy="559132"/>
            </a:xfrm>
            <a:prstGeom prst="rightArrow">
              <a:avLst/>
            </a:prstGeom>
            <a:ln>
              <a:headEnd/>
              <a:tailEnd/>
            </a:ln>
          </p:spPr>
          <p:style>
            <a:lnRef idx="3">
              <a:schemeClr val="lt1"/>
            </a:lnRef>
            <a:fillRef idx="1">
              <a:schemeClr val="accent3"/>
            </a:fillRef>
            <a:effectRef idx="1">
              <a:schemeClr val="accent3"/>
            </a:effectRef>
            <a:fontRef idx="minor">
              <a:schemeClr val="lt1"/>
            </a:fontRef>
          </p:style>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sp>
          <p:nvSpPr>
            <p:cNvPr id="23" name="Right Arrow 22"/>
            <p:cNvSpPr/>
            <p:nvPr/>
          </p:nvSpPr>
          <p:spPr>
            <a:xfrm rot="10800000">
              <a:off x="148935" y="3377785"/>
              <a:ext cx="1410922" cy="559132"/>
            </a:xfrm>
            <a:prstGeom prst="rightArrow">
              <a:avLst/>
            </a:prstGeom>
            <a:ln>
              <a:headEnd/>
              <a:tailEnd/>
            </a:ln>
          </p:spPr>
          <p:style>
            <a:lnRef idx="2">
              <a:schemeClr val="dk1"/>
            </a:lnRef>
            <a:fillRef idx="1">
              <a:schemeClr val="lt1"/>
            </a:fillRef>
            <a:effectRef idx="0">
              <a:schemeClr val="dk1"/>
            </a:effectRef>
            <a:fontRef idx="minor">
              <a:schemeClr val="dk1"/>
            </a:fontRef>
          </p:style>
          <p:txBody>
            <a:bodyPr lIns="102852" tIns="102852" rIns="102852" bIns="102852" anchor="ctr" anchorCtr="1"/>
            <a:lstStyle/>
            <a:p>
              <a:pPr algn="ctr" defTabSz="514259" fontAlgn="auto">
                <a:spcBef>
                  <a:spcPts val="0"/>
                </a:spcBef>
                <a:spcAft>
                  <a:spcPts val="0"/>
                </a:spcAft>
              </a:pPr>
              <a:endParaRPr lang="en-US" kern="0">
                <a:solidFill>
                  <a:srgbClr val="FFFFFF"/>
                </a:solidFill>
                <a:latin typeface="+mj-lt"/>
              </a:endParaRPr>
            </a:p>
          </p:txBody>
        </p:sp>
      </p:grpSp>
      <p:grpSp>
        <p:nvGrpSpPr>
          <p:cNvPr id="32" name="Group 31"/>
          <p:cNvGrpSpPr/>
          <p:nvPr/>
        </p:nvGrpSpPr>
        <p:grpSpPr>
          <a:xfrm>
            <a:off x="7267799" y="862215"/>
            <a:ext cx="1250801" cy="426975"/>
            <a:chOff x="7075052" y="1024696"/>
            <a:chExt cx="1662631" cy="562864"/>
          </a:xfrm>
        </p:grpSpPr>
        <p:pic>
          <p:nvPicPr>
            <p:cNvPr id="33" name="Picture 32" descr="firewall-red-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5052" y="1024696"/>
              <a:ext cx="743334" cy="562864"/>
            </a:xfrm>
            <a:prstGeom prst="rect">
              <a:avLst/>
            </a:prstGeom>
          </p:spPr>
        </p:pic>
        <p:pic>
          <p:nvPicPr>
            <p:cNvPr id="34" name="Picture 33" descr="datastores-gree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0050" y="1024696"/>
              <a:ext cx="547633" cy="547686"/>
            </a:xfrm>
            <a:prstGeom prst="rect">
              <a:avLst/>
            </a:prstGeom>
          </p:spPr>
        </p:pic>
      </p:grpSp>
      <p:pic>
        <p:nvPicPr>
          <p:cNvPr id="35" name="Picture 34"/>
          <p:cNvPicPr>
            <a:picLocks noChangeAspect="1"/>
          </p:cNvPicPr>
          <p:nvPr/>
        </p:nvPicPr>
        <p:blipFill>
          <a:blip r:embed="rId5"/>
          <a:stretch>
            <a:fillRect/>
          </a:stretch>
        </p:blipFill>
        <p:spPr>
          <a:xfrm>
            <a:off x="7329412" y="1481785"/>
            <a:ext cx="571500" cy="571500"/>
          </a:xfrm>
          <a:prstGeom prst="rect">
            <a:avLst/>
          </a:prstGeom>
        </p:spPr>
      </p:pic>
      <p:pic>
        <p:nvPicPr>
          <p:cNvPr id="36" name="Picture 35"/>
          <p:cNvPicPr>
            <a:picLocks noChangeAspect="1"/>
          </p:cNvPicPr>
          <p:nvPr/>
        </p:nvPicPr>
        <p:blipFill>
          <a:blip r:embed="rId6"/>
          <a:stretch>
            <a:fillRect/>
          </a:stretch>
        </p:blipFill>
        <p:spPr>
          <a:xfrm>
            <a:off x="8106614" y="1481785"/>
            <a:ext cx="457200" cy="571500"/>
          </a:xfrm>
          <a:prstGeom prst="rect">
            <a:avLst/>
          </a:prstGeom>
        </p:spPr>
      </p:pic>
      <p:pic>
        <p:nvPicPr>
          <p:cNvPr id="37" name="Picture 36"/>
          <p:cNvPicPr>
            <a:picLocks noChangeAspect="1"/>
          </p:cNvPicPr>
          <p:nvPr/>
        </p:nvPicPr>
        <p:blipFill>
          <a:blip r:embed="rId7"/>
          <a:stretch>
            <a:fillRect/>
          </a:stretch>
        </p:blipFill>
        <p:spPr>
          <a:xfrm>
            <a:off x="7329412" y="2089897"/>
            <a:ext cx="571500" cy="546100"/>
          </a:xfrm>
          <a:prstGeom prst="rect">
            <a:avLst/>
          </a:prstGeom>
        </p:spPr>
      </p:pic>
      <p:pic>
        <p:nvPicPr>
          <p:cNvPr id="38" name="Picture 37"/>
          <p:cNvPicPr>
            <a:picLocks noChangeAspect="1"/>
          </p:cNvPicPr>
          <p:nvPr/>
        </p:nvPicPr>
        <p:blipFill>
          <a:blip r:embed="rId8"/>
          <a:stretch>
            <a:fillRect/>
          </a:stretch>
        </p:blipFill>
        <p:spPr>
          <a:xfrm>
            <a:off x="8081214" y="2127997"/>
            <a:ext cx="508000" cy="508000"/>
          </a:xfrm>
          <a:prstGeom prst="rect">
            <a:avLst/>
          </a:prstGeom>
        </p:spPr>
      </p:pic>
      <p:pic>
        <p:nvPicPr>
          <p:cNvPr id="39" name="Picture 38"/>
          <p:cNvPicPr>
            <a:picLocks noChangeAspect="1"/>
          </p:cNvPicPr>
          <p:nvPr/>
        </p:nvPicPr>
        <p:blipFill>
          <a:blip r:embed="rId9"/>
          <a:stretch>
            <a:fillRect/>
          </a:stretch>
        </p:blipFill>
        <p:spPr>
          <a:xfrm>
            <a:off x="7366362" y="2664775"/>
            <a:ext cx="497599" cy="613320"/>
          </a:xfrm>
          <a:prstGeom prst="rect">
            <a:avLst/>
          </a:prstGeom>
        </p:spPr>
      </p:pic>
      <p:pic>
        <p:nvPicPr>
          <p:cNvPr id="40" name="Picture 39"/>
          <p:cNvPicPr>
            <a:picLocks noChangeAspect="1"/>
          </p:cNvPicPr>
          <p:nvPr/>
        </p:nvPicPr>
        <p:blipFill>
          <a:blip r:embed="rId10"/>
          <a:stretch>
            <a:fillRect/>
          </a:stretch>
        </p:blipFill>
        <p:spPr>
          <a:xfrm>
            <a:off x="7982407" y="2726065"/>
            <a:ext cx="660400" cy="495300"/>
          </a:xfrm>
          <a:prstGeom prst="rect">
            <a:avLst/>
          </a:prstGeom>
        </p:spPr>
      </p:pic>
      <p:sp>
        <p:nvSpPr>
          <p:cNvPr id="41" name="Right Arrow 40"/>
          <p:cNvSpPr/>
          <p:nvPr/>
        </p:nvSpPr>
        <p:spPr>
          <a:xfrm rot="5400000">
            <a:off x="7803403" y="1156908"/>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2" name="Right Arrow 41"/>
          <p:cNvSpPr/>
          <p:nvPr/>
        </p:nvSpPr>
        <p:spPr>
          <a:xfrm rot="5400000">
            <a:off x="7803403" y="1905682"/>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sp>
        <p:nvSpPr>
          <p:cNvPr id="43" name="Right Arrow 42"/>
          <p:cNvSpPr/>
          <p:nvPr/>
        </p:nvSpPr>
        <p:spPr>
          <a:xfrm rot="5400000">
            <a:off x="7803403" y="2561226"/>
            <a:ext cx="374772" cy="445646"/>
          </a:xfrm>
          <a:prstGeom prst="right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25" tIns="45712" rIns="91425" bIns="45712" numCol="1" spcCol="0" rtlCol="0" fromWordArt="0" anchor="ctr" anchorCtr="0" forceAA="0" compatLnSpc="1">
            <a:prstTxWarp prst="textNoShape">
              <a:avLst/>
            </a:prstTxWarp>
            <a:noAutofit/>
          </a:bodyPr>
          <a:lstStyle/>
          <a:p>
            <a:pPr algn="ctr"/>
            <a:endParaRPr lang="en-US"/>
          </a:p>
        </p:txBody>
      </p:sp>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3921021"/>
            <a:ext cx="1187245" cy="1255929"/>
          </a:xfrm>
          <a:prstGeom prst="rect">
            <a:avLst/>
          </a:prstGeom>
        </p:spPr>
      </p:pic>
    </p:spTree>
    <p:extLst>
      <p:ext uri="{BB962C8B-B14F-4D97-AF65-F5344CB8AC3E}">
        <p14:creationId xmlns:p14="http://schemas.microsoft.com/office/powerpoint/2010/main" val="1686729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Quan</a:t>
            </a:r>
            <a:r>
              <a:rPr lang="en-US" dirty="0" smtClean="0"/>
              <a:t>titative vs </a:t>
            </a:r>
            <a:r>
              <a:rPr lang="en-US" b="1" dirty="0" smtClean="0"/>
              <a:t>Qual</a:t>
            </a:r>
            <a:r>
              <a:rPr lang="en-US" dirty="0" smtClean="0"/>
              <a:t>itative Analysis</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18</a:t>
            </a:fld>
            <a:endParaRPr lang="en-US"/>
          </a:p>
        </p:txBody>
      </p:sp>
      <p:sp>
        <p:nvSpPr>
          <p:cNvPr id="4" name="Content Placeholder 3"/>
          <p:cNvSpPr>
            <a:spLocks noGrp="1"/>
          </p:cNvSpPr>
          <p:nvPr>
            <p:ph idx="4294967295"/>
          </p:nvPr>
        </p:nvSpPr>
        <p:spPr>
          <a:xfrm>
            <a:off x="457201" y="1027340"/>
            <a:ext cx="8229600" cy="3567283"/>
          </a:xfrm>
          <a:prstGeom prst="rect">
            <a:avLst/>
          </a:prstGeom>
        </p:spPr>
        <p:txBody>
          <a:bodyPr>
            <a:normAutofit/>
          </a:bodyPr>
          <a:lstStyle/>
          <a:p>
            <a:r>
              <a:rPr lang="en-US" b="1" dirty="0" smtClean="0"/>
              <a:t>Quan</a:t>
            </a:r>
            <a:r>
              <a:rPr lang="en-US" dirty="0" smtClean="0"/>
              <a:t>titative measure:</a:t>
            </a:r>
          </a:p>
          <a:p>
            <a:r>
              <a:rPr lang="en-US" dirty="0" smtClean="0"/>
              <a:t>       25 GB of Data uploaded in 60 mins</a:t>
            </a:r>
          </a:p>
          <a:p>
            <a:r>
              <a:rPr lang="en-US" dirty="0"/>
              <a:t>  </a:t>
            </a:r>
            <a:r>
              <a:rPr lang="en-US" dirty="0" smtClean="0"/>
              <a:t>     Threshold and periodicity fixed </a:t>
            </a:r>
          </a:p>
          <a:p>
            <a:endParaRPr lang="en-US" dirty="0"/>
          </a:p>
          <a:p>
            <a:r>
              <a:rPr lang="en-US" b="1" dirty="0" smtClean="0"/>
              <a:t>Qual</a:t>
            </a:r>
            <a:r>
              <a:rPr lang="en-US" dirty="0" smtClean="0"/>
              <a:t>itative measure:</a:t>
            </a:r>
          </a:p>
          <a:p>
            <a:r>
              <a:rPr lang="en-US" dirty="0"/>
              <a:t> </a:t>
            </a:r>
            <a:r>
              <a:rPr lang="en-US" dirty="0" smtClean="0"/>
              <a:t>      The data uploaded during </a:t>
            </a:r>
            <a:r>
              <a:rPr lang="en-US" dirty="0" smtClean="0">
                <a:solidFill>
                  <a:srgbClr val="FF0000"/>
                </a:solidFill>
              </a:rPr>
              <a:t>abnormal</a:t>
            </a:r>
            <a:r>
              <a:rPr lang="en-US" dirty="0" smtClean="0"/>
              <a:t> time periods.</a:t>
            </a:r>
            <a:endParaRPr lang="en-US" dirty="0"/>
          </a:p>
          <a:p>
            <a:r>
              <a:rPr lang="en-US" dirty="0"/>
              <a:t> </a:t>
            </a:r>
            <a:r>
              <a:rPr lang="en-US" dirty="0" smtClean="0"/>
              <a:t>      Threshold </a:t>
            </a:r>
            <a:r>
              <a:rPr lang="en-US" dirty="0"/>
              <a:t>and periodicity </a:t>
            </a:r>
            <a:r>
              <a:rPr lang="en-US" dirty="0" smtClean="0"/>
              <a:t>is variable</a:t>
            </a:r>
          </a:p>
          <a:p>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267" y="790575"/>
            <a:ext cx="3039534" cy="2364082"/>
          </a:xfrm>
          <a:prstGeom prst="rect">
            <a:avLst/>
          </a:prstGeom>
        </p:spPr>
      </p:pic>
    </p:spTree>
    <p:extLst>
      <p:ext uri="{BB962C8B-B14F-4D97-AF65-F5344CB8AC3E}">
        <p14:creationId xmlns:p14="http://schemas.microsoft.com/office/powerpoint/2010/main" val="1602181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gray">
          <a:xfrm>
            <a:off x="1355835" y="1324737"/>
            <a:ext cx="6717457" cy="1938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2" name="Title 1"/>
          <p:cNvSpPr>
            <a:spLocks noGrp="1"/>
          </p:cNvSpPr>
          <p:nvPr>
            <p:ph type="title"/>
          </p:nvPr>
        </p:nvSpPr>
        <p:spPr/>
        <p:txBody>
          <a:bodyPr/>
          <a:lstStyle/>
          <a:p>
            <a:r>
              <a:rPr lang="en-US" dirty="0" smtClean="0"/>
              <a:t>Quantitative </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19</a:t>
            </a:fld>
            <a:endParaRPr lang="en-US"/>
          </a:p>
        </p:txBody>
      </p:sp>
      <p:sp>
        <p:nvSpPr>
          <p:cNvPr id="7" name="TextBox 6"/>
          <p:cNvSpPr txBox="1"/>
          <p:nvPr/>
        </p:nvSpPr>
        <p:spPr>
          <a:xfrm>
            <a:off x="1355834" y="1324737"/>
            <a:ext cx="6717457" cy="1938992"/>
          </a:xfrm>
          <a:prstGeom prst="rect">
            <a:avLst/>
          </a:prstGeom>
          <a:noFill/>
        </p:spPr>
        <p:txBody>
          <a:bodyPr wrap="square" rtlCol="0">
            <a:spAutoFit/>
          </a:bodyPr>
          <a:lstStyle/>
          <a:p>
            <a:r>
              <a:rPr lang="en-US" sz="2000" b="1" dirty="0">
                <a:solidFill>
                  <a:srgbClr val="F92672"/>
                </a:solidFill>
              </a:rPr>
              <a:t>| </a:t>
            </a:r>
            <a:r>
              <a:rPr lang="en-US" sz="2000" b="1" dirty="0" err="1">
                <a:solidFill>
                  <a:srgbClr val="F92672"/>
                </a:solidFill>
              </a:rPr>
              <a:t>tstats</a:t>
            </a:r>
            <a:r>
              <a:rPr lang="en-US" sz="2000" b="1" dirty="0"/>
              <a:t> </a:t>
            </a:r>
            <a:r>
              <a:rPr lang="en-US" sz="2000" b="1" dirty="0">
                <a:solidFill>
                  <a:schemeClr val="bg1"/>
                </a:solidFill>
              </a:rPr>
              <a:t>`</a:t>
            </a:r>
            <a:r>
              <a:rPr lang="en-US" sz="2000" b="1" dirty="0" err="1">
                <a:solidFill>
                  <a:schemeClr val="bg1"/>
                </a:solidFill>
              </a:rPr>
              <a:t>summariesonly</a:t>
            </a:r>
            <a:r>
              <a:rPr lang="en-US" sz="2000" b="1" dirty="0">
                <a:solidFill>
                  <a:schemeClr val="bg1"/>
                </a:solidFill>
              </a:rPr>
              <a:t>` </a:t>
            </a:r>
            <a:r>
              <a:rPr lang="en-US" sz="2000" b="1" dirty="0">
                <a:solidFill>
                  <a:srgbClr val="66D9EF"/>
                </a:solidFill>
              </a:rPr>
              <a:t>sum</a:t>
            </a:r>
            <a:r>
              <a:rPr lang="en-US" sz="2000" b="1" dirty="0">
                <a:solidFill>
                  <a:schemeClr val="bg1"/>
                </a:solidFill>
              </a:rPr>
              <a:t>(</a:t>
            </a:r>
            <a:r>
              <a:rPr lang="en-US" sz="2000" b="1" dirty="0" err="1">
                <a:solidFill>
                  <a:schemeClr val="bg1"/>
                </a:solidFill>
              </a:rPr>
              <a:t>Web.bytes_out</a:t>
            </a:r>
            <a:r>
              <a:rPr lang="en-US" sz="2000" b="1" dirty="0">
                <a:solidFill>
                  <a:schemeClr val="bg1"/>
                </a:solidFill>
              </a:rPr>
              <a:t>)</a:t>
            </a:r>
            <a:r>
              <a:rPr lang="en-US" sz="2000" b="1" dirty="0"/>
              <a:t> </a:t>
            </a:r>
            <a:r>
              <a:rPr lang="en-US" sz="2000" b="1" dirty="0">
                <a:solidFill>
                  <a:srgbClr val="AE81FF"/>
                </a:solidFill>
              </a:rPr>
              <a:t>as</a:t>
            </a:r>
            <a:r>
              <a:rPr lang="en-US" sz="2000" b="1" dirty="0"/>
              <a:t> </a:t>
            </a:r>
            <a:r>
              <a:rPr lang="en-US" sz="2000" b="1" dirty="0" err="1">
                <a:solidFill>
                  <a:schemeClr val="bg1"/>
                </a:solidFill>
              </a:rPr>
              <a:t>bytes_out</a:t>
            </a:r>
            <a:r>
              <a:rPr lang="en-US" sz="2000" b="1" dirty="0">
                <a:solidFill>
                  <a:schemeClr val="bg1"/>
                </a:solidFill>
              </a:rPr>
              <a:t> from </a:t>
            </a:r>
            <a:r>
              <a:rPr lang="en-US" sz="2000" b="1" dirty="0" err="1">
                <a:solidFill>
                  <a:schemeClr val="bg1"/>
                </a:solidFill>
              </a:rPr>
              <a:t>datamodel</a:t>
            </a:r>
            <a:r>
              <a:rPr lang="en-US" sz="2000" b="1" dirty="0">
                <a:solidFill>
                  <a:srgbClr val="F92672"/>
                </a:solidFill>
              </a:rPr>
              <a:t>=</a:t>
            </a:r>
            <a:r>
              <a:rPr lang="en-US" sz="2000" b="1" dirty="0">
                <a:solidFill>
                  <a:schemeClr val="bg1"/>
                </a:solidFill>
              </a:rPr>
              <a:t>Web where </a:t>
            </a:r>
            <a:r>
              <a:rPr lang="en-US" sz="2000" b="1" dirty="0" err="1">
                <a:solidFill>
                  <a:schemeClr val="bg1"/>
                </a:solidFill>
              </a:rPr>
              <a:t>Web.bytes_out</a:t>
            </a:r>
            <a:r>
              <a:rPr lang="en-US" sz="2000" b="1" dirty="0">
                <a:solidFill>
                  <a:srgbClr val="F92672"/>
                </a:solidFill>
              </a:rPr>
              <a:t>&gt;</a:t>
            </a:r>
            <a:r>
              <a:rPr lang="en-US" sz="2000" b="1" dirty="0">
                <a:solidFill>
                  <a:srgbClr val="AE81FF"/>
                </a:solidFill>
              </a:rPr>
              <a:t>0</a:t>
            </a:r>
            <a:r>
              <a:rPr lang="en-US" sz="2000" b="1" dirty="0"/>
              <a:t> </a:t>
            </a:r>
            <a:r>
              <a:rPr lang="en-US" sz="2000" b="1" dirty="0">
                <a:solidFill>
                  <a:srgbClr val="AE81FF"/>
                </a:solidFill>
              </a:rPr>
              <a:t>by</a:t>
            </a:r>
            <a:r>
              <a:rPr lang="en-US" sz="2000" b="1" dirty="0"/>
              <a:t> </a:t>
            </a:r>
            <a:r>
              <a:rPr lang="en-US" sz="2000" b="1" dirty="0" err="1">
                <a:solidFill>
                  <a:schemeClr val="bg1"/>
                </a:solidFill>
              </a:rPr>
              <a:t>Web.src,Web.dest</a:t>
            </a:r>
            <a:r>
              <a:rPr lang="en-US" sz="2000" b="1" dirty="0"/>
              <a:t> </a:t>
            </a:r>
            <a:r>
              <a:rPr lang="en-US" sz="2000" b="1" dirty="0" smtClean="0"/>
              <a:t/>
            </a:r>
            <a:br>
              <a:rPr lang="en-US" sz="2000" b="1" dirty="0" smtClean="0"/>
            </a:br>
            <a:r>
              <a:rPr lang="en-US" sz="2000" b="1" dirty="0" smtClean="0">
                <a:solidFill>
                  <a:srgbClr val="F92672"/>
                </a:solidFill>
              </a:rPr>
              <a:t>|</a:t>
            </a:r>
            <a:r>
              <a:rPr lang="en-US" sz="2000" b="1" dirty="0" smtClean="0"/>
              <a:t> </a:t>
            </a:r>
            <a:r>
              <a:rPr lang="en-US" sz="2000" b="1" dirty="0">
                <a:solidFill>
                  <a:schemeClr val="bg1"/>
                </a:solidFill>
              </a:rPr>
              <a:t>`</a:t>
            </a:r>
            <a:r>
              <a:rPr lang="en-US" sz="2000" b="1" dirty="0" err="1">
                <a:solidFill>
                  <a:schemeClr val="bg1"/>
                </a:solidFill>
              </a:rPr>
              <a:t>drop_dm_object_name</a:t>
            </a:r>
            <a:r>
              <a:rPr lang="en-US" sz="2000" b="1" dirty="0">
                <a:solidFill>
                  <a:schemeClr val="bg1"/>
                </a:solidFill>
              </a:rPr>
              <a:t>(</a:t>
            </a:r>
            <a:r>
              <a:rPr lang="en-US" sz="2000" b="1" dirty="0">
                <a:solidFill>
                  <a:srgbClr val="E6DB74"/>
                </a:solidFill>
              </a:rPr>
              <a:t>"Web"</a:t>
            </a:r>
            <a:r>
              <a:rPr lang="en-US" sz="2000" b="1" dirty="0">
                <a:solidFill>
                  <a:schemeClr val="bg1"/>
                </a:solidFill>
              </a:rPr>
              <a:t>)`</a:t>
            </a:r>
            <a:r>
              <a:rPr lang="en-US" sz="2000" b="1" dirty="0"/>
              <a:t> </a:t>
            </a:r>
            <a:r>
              <a:rPr lang="en-US" sz="2000" b="1" dirty="0" smtClean="0"/>
              <a:t/>
            </a:r>
            <a:br>
              <a:rPr lang="en-US" sz="2000" b="1" dirty="0" smtClean="0"/>
            </a:br>
            <a:r>
              <a:rPr lang="en-US" sz="2000" b="1" dirty="0" smtClean="0">
                <a:solidFill>
                  <a:srgbClr val="F92672"/>
                </a:solidFill>
              </a:rPr>
              <a:t>| </a:t>
            </a:r>
            <a:r>
              <a:rPr lang="en-US" sz="2000" b="1" dirty="0">
                <a:solidFill>
                  <a:srgbClr val="F92672"/>
                </a:solidFill>
              </a:rPr>
              <a:t>search</a:t>
            </a:r>
            <a:r>
              <a:rPr lang="en-US" sz="2000" b="1" dirty="0"/>
              <a:t> </a:t>
            </a:r>
            <a:r>
              <a:rPr lang="en-US" sz="2000" b="1" dirty="0" err="1">
                <a:solidFill>
                  <a:schemeClr val="bg1"/>
                </a:solidFill>
              </a:rPr>
              <a:t>bytes_out</a:t>
            </a:r>
            <a:r>
              <a:rPr lang="en-US" sz="2000" b="1" dirty="0">
                <a:solidFill>
                  <a:srgbClr val="F92672"/>
                </a:solidFill>
              </a:rPr>
              <a:t>&gt;</a:t>
            </a:r>
            <a:r>
              <a:rPr lang="en-US" sz="2000" b="1" dirty="0">
                <a:solidFill>
                  <a:srgbClr val="AE81FF"/>
                </a:solidFill>
              </a:rPr>
              <a:t>10485760</a:t>
            </a:r>
            <a:r>
              <a:rPr lang="en-US" sz="2000" b="1" dirty="0"/>
              <a:t> </a:t>
            </a:r>
            <a:r>
              <a:rPr lang="en-US" sz="2000" b="1" dirty="0">
                <a:solidFill>
                  <a:srgbClr val="F92672"/>
                </a:solidFill>
              </a:rPr>
              <a:t>|</a:t>
            </a:r>
            <a:r>
              <a:rPr lang="en-US" sz="2000" b="1" dirty="0"/>
              <a:t> </a:t>
            </a:r>
            <a:r>
              <a:rPr lang="en-US" sz="2000" b="1" dirty="0">
                <a:solidFill>
                  <a:schemeClr val="bg1"/>
                </a:solidFill>
              </a:rPr>
              <a:t>`</a:t>
            </a:r>
            <a:r>
              <a:rPr lang="en-US" sz="2000" b="1" dirty="0" err="1">
                <a:solidFill>
                  <a:schemeClr val="bg1"/>
                </a:solidFill>
              </a:rPr>
              <a:t>get_asset</a:t>
            </a:r>
            <a:r>
              <a:rPr lang="en-US" sz="2000" b="1" dirty="0">
                <a:solidFill>
                  <a:schemeClr val="bg1"/>
                </a:solidFill>
              </a:rPr>
              <a:t>(</a:t>
            </a:r>
            <a:r>
              <a:rPr lang="en-US" sz="2000" b="1" dirty="0" err="1">
                <a:solidFill>
                  <a:schemeClr val="bg1"/>
                </a:solidFill>
              </a:rPr>
              <a:t>src</a:t>
            </a:r>
            <a:r>
              <a:rPr lang="en-US" sz="2000" b="1" dirty="0">
                <a:solidFill>
                  <a:schemeClr val="bg1"/>
                </a:solidFill>
              </a:rPr>
              <a:t>)`</a:t>
            </a:r>
            <a:r>
              <a:rPr lang="en-US" sz="2000" b="1" dirty="0"/>
              <a:t> </a:t>
            </a:r>
            <a:r>
              <a:rPr lang="en-US" sz="2000" b="1" dirty="0" smtClean="0"/>
              <a:t/>
            </a:r>
            <a:br>
              <a:rPr lang="en-US" sz="2000" b="1" dirty="0" smtClean="0"/>
            </a:br>
            <a:r>
              <a:rPr lang="en-US" sz="2000" b="1" dirty="0" smtClean="0">
                <a:solidFill>
                  <a:srgbClr val="F92672"/>
                </a:solidFill>
              </a:rPr>
              <a:t>| </a:t>
            </a:r>
            <a:r>
              <a:rPr lang="en-US" sz="2000" b="1" dirty="0">
                <a:solidFill>
                  <a:srgbClr val="F92672"/>
                </a:solidFill>
              </a:rPr>
              <a:t>search</a:t>
            </a:r>
            <a:r>
              <a:rPr lang="en-US" sz="2000" b="1" dirty="0">
                <a:solidFill>
                  <a:srgbClr val="66D9EF"/>
                </a:solidFill>
              </a:rPr>
              <a:t> </a:t>
            </a:r>
            <a:r>
              <a:rPr lang="en-US" sz="2000" b="1" dirty="0">
                <a:solidFill>
                  <a:schemeClr val="bg1"/>
                </a:solidFill>
              </a:rPr>
              <a:t>(</a:t>
            </a:r>
            <a:r>
              <a:rPr lang="en-US" sz="2000" b="1" dirty="0" err="1">
                <a:solidFill>
                  <a:schemeClr val="bg1"/>
                </a:solidFill>
              </a:rPr>
              <a:t>src_priority</a:t>
            </a:r>
            <a:r>
              <a:rPr lang="en-US" sz="2000" b="1" dirty="0">
                <a:solidFill>
                  <a:srgbClr val="F92672"/>
                </a:solidFill>
              </a:rPr>
              <a:t>=</a:t>
            </a:r>
            <a:r>
              <a:rPr lang="en-US" sz="2000" b="1" dirty="0">
                <a:solidFill>
                  <a:schemeClr val="bg1"/>
                </a:solidFill>
              </a:rPr>
              <a:t>high</a:t>
            </a:r>
            <a:r>
              <a:rPr lang="en-US" sz="2000" b="1" dirty="0"/>
              <a:t> </a:t>
            </a:r>
            <a:r>
              <a:rPr lang="en-US" sz="2000" b="1" dirty="0">
                <a:solidFill>
                  <a:srgbClr val="F92672"/>
                </a:solidFill>
              </a:rPr>
              <a:t>OR</a:t>
            </a:r>
            <a:r>
              <a:rPr lang="en-US" sz="2000" b="1" dirty="0"/>
              <a:t> </a:t>
            </a:r>
            <a:r>
              <a:rPr lang="en-US" sz="2000" b="1" dirty="0" err="1">
                <a:solidFill>
                  <a:schemeClr val="bg1"/>
                </a:solidFill>
              </a:rPr>
              <a:t>src_priority</a:t>
            </a:r>
            <a:r>
              <a:rPr lang="en-US" sz="2000" b="1" dirty="0">
                <a:solidFill>
                  <a:srgbClr val="F92672"/>
                </a:solidFill>
              </a:rPr>
              <a:t>=</a:t>
            </a:r>
            <a:r>
              <a:rPr lang="en-US" sz="2000" b="1" dirty="0">
                <a:solidFill>
                  <a:schemeClr val="bg1"/>
                </a:solidFill>
              </a:rPr>
              <a:t>critical)</a:t>
            </a:r>
            <a:endParaRPr lang="en-US" sz="2000" b="1" dirty="0" smtClean="0">
              <a:solidFill>
                <a:schemeClr val="bg1"/>
              </a:solidFill>
            </a:endParaRPr>
          </a:p>
        </p:txBody>
      </p:sp>
      <p:sp>
        <p:nvSpPr>
          <p:cNvPr id="4" name="TextBox 3"/>
          <p:cNvSpPr txBox="1"/>
          <p:nvPr/>
        </p:nvSpPr>
        <p:spPr>
          <a:xfrm>
            <a:off x="2595562" y="867537"/>
            <a:ext cx="3952875" cy="338554"/>
          </a:xfrm>
          <a:prstGeom prst="rect">
            <a:avLst/>
          </a:prstGeom>
          <a:noFill/>
        </p:spPr>
        <p:txBody>
          <a:bodyPr wrap="square" rtlCol="0">
            <a:spAutoFit/>
          </a:bodyPr>
          <a:lstStyle/>
          <a:p>
            <a:pPr algn="ctr"/>
            <a:r>
              <a:rPr lang="en-US" dirty="0" smtClean="0"/>
              <a:t>Enterprise Security version </a:t>
            </a:r>
            <a:r>
              <a:rPr lang="en-US" dirty="0"/>
              <a:t>2</a:t>
            </a:r>
            <a:r>
              <a:rPr lang="en-US" dirty="0" smtClean="0"/>
              <a:t> - 3</a:t>
            </a:r>
            <a:endParaRPr lang="en-US" dirty="0"/>
          </a:p>
        </p:txBody>
      </p:sp>
      <p:sp>
        <p:nvSpPr>
          <p:cNvPr id="6" name="TextBox 5"/>
          <p:cNvSpPr txBox="1"/>
          <p:nvPr/>
        </p:nvSpPr>
        <p:spPr>
          <a:xfrm>
            <a:off x="906583" y="3263729"/>
            <a:ext cx="7395845" cy="1323439"/>
          </a:xfrm>
          <a:prstGeom prst="rect">
            <a:avLst/>
          </a:prstGeom>
          <a:noFill/>
        </p:spPr>
        <p:txBody>
          <a:bodyPr wrap="square" rtlCol="0">
            <a:spAutoFit/>
          </a:bodyPr>
          <a:lstStyle/>
          <a:p>
            <a:r>
              <a:rPr lang="en-US" dirty="0" smtClean="0"/>
              <a:t>What does correlation rule this mean??</a:t>
            </a:r>
            <a:br>
              <a:rPr lang="en-US" dirty="0" smtClean="0"/>
            </a:br>
            <a:r>
              <a:rPr lang="en-US" dirty="0" smtClean="0"/>
              <a:t>- Summarize Bytes Out by source, trigger when bytes out exceeds </a:t>
            </a:r>
            <a:r>
              <a:rPr lang="en-US" b="1" dirty="0">
                <a:solidFill>
                  <a:srgbClr val="AE81FF"/>
                </a:solidFill>
              </a:rPr>
              <a:t>10485760</a:t>
            </a:r>
            <a:r>
              <a:rPr lang="en-US" dirty="0" smtClean="0"/>
              <a:t> and the asset is tagged by the user as </a:t>
            </a:r>
            <a:r>
              <a:rPr lang="en-US" b="1" dirty="0" smtClean="0">
                <a:solidFill>
                  <a:srgbClr val="FF0000"/>
                </a:solidFill>
              </a:rPr>
              <a:t>high or critical</a:t>
            </a:r>
            <a:r>
              <a:rPr lang="en-US" dirty="0" smtClean="0"/>
              <a:t>.</a:t>
            </a:r>
          </a:p>
          <a:p>
            <a:r>
              <a:rPr lang="en-US" dirty="0" smtClean="0"/>
              <a:t>- Rule fails when asset isn’t tagged properly, or bytes is only </a:t>
            </a:r>
            <a:r>
              <a:rPr lang="en-US" b="1" dirty="0" smtClean="0">
                <a:solidFill>
                  <a:srgbClr val="AE81FF"/>
                </a:solidFill>
              </a:rPr>
              <a:t>10485759</a:t>
            </a:r>
            <a:r>
              <a:rPr lang="en-US" dirty="0" smtClean="0"/>
              <a:t>, doesn’t take time into context. (Would </a:t>
            </a:r>
            <a:r>
              <a:rPr lang="en-US" b="1" dirty="0">
                <a:solidFill>
                  <a:srgbClr val="AE81FF"/>
                </a:solidFill>
              </a:rPr>
              <a:t>10485760</a:t>
            </a:r>
            <a:r>
              <a:rPr lang="en-US" dirty="0"/>
              <a:t> </a:t>
            </a:r>
            <a:r>
              <a:rPr lang="en-US" dirty="0" smtClean="0"/>
              <a:t>bytes be acceptable over 1 year, 30 days, 1hour?)</a:t>
            </a:r>
            <a:endParaRPr lang="en-US" dirty="0"/>
          </a:p>
        </p:txBody>
      </p:sp>
      <p:sp>
        <p:nvSpPr>
          <p:cNvPr id="8" name="TextBox 7"/>
          <p:cNvSpPr txBox="1"/>
          <p:nvPr/>
        </p:nvSpPr>
        <p:spPr>
          <a:xfrm>
            <a:off x="2065192" y="373910"/>
            <a:ext cx="1379277" cy="3729858"/>
          </a:xfrm>
          <a:prstGeom prst="rect">
            <a:avLst/>
          </a:prstGeom>
        </p:spPr>
        <p:txBody>
          <a:bodyPr wrap="square" lIns="51426" tIns="25713" rIns="51426" bIns="25713" rtlCol="0">
            <a:spAutoFit/>
          </a:bodyPr>
          <a:lstStyle/>
          <a:p>
            <a:pPr marL="9144">
              <a:spcAft>
                <a:spcPts val="400"/>
              </a:spcAft>
              <a:buClr>
                <a:schemeClr val="accent4">
                  <a:lumMod val="75000"/>
                </a:schemeClr>
              </a:buClr>
              <a:buSzPct val="95000"/>
            </a:pPr>
            <a:r>
              <a:rPr lang="en-US" sz="23900" dirty="0" smtClean="0">
                <a:solidFill>
                  <a:srgbClr val="FF0000"/>
                </a:solidFill>
              </a:rPr>
              <a:t>X</a:t>
            </a:r>
          </a:p>
        </p:txBody>
      </p:sp>
    </p:spTree>
    <p:extLst>
      <p:ext uri="{BB962C8B-B14F-4D97-AF65-F5344CB8AC3E}">
        <p14:creationId xmlns:p14="http://schemas.microsoft.com/office/powerpoint/2010/main" val="160100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Disclaimer</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a:t>
            </a:fld>
            <a:endParaRPr lang="en-US"/>
          </a:p>
        </p:txBody>
      </p:sp>
      <p:sp>
        <p:nvSpPr>
          <p:cNvPr id="2" name="Rectangle 1"/>
          <p:cNvSpPr/>
          <p:nvPr/>
        </p:nvSpPr>
        <p:spPr>
          <a:xfrm>
            <a:off x="188779" y="1043965"/>
            <a:ext cx="8829726" cy="3046988"/>
          </a:xfrm>
          <a:prstGeom prst="rect">
            <a:avLst/>
          </a:prstGeom>
        </p:spPr>
        <p:txBody>
          <a:bodyPr wrap="square">
            <a:spAutoFit/>
          </a:bodyPr>
          <a:lstStyle/>
          <a:p>
            <a:pPr algn="ctr"/>
            <a:r>
              <a:rPr lang="en-US" dirty="0"/>
              <a:t>During the course of this presentation, we may make forward looking statements regarding future events or the expected performance of the company. We caution you that such statements reflect our current expectations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r>
              <a:rPr lang="en-US" dirty="0" smtClean="0"/>
              <a:t>The </a:t>
            </a:r>
            <a:r>
              <a:rPr lang="en-US" dirty="0"/>
              <a:t>forward-looking statements made in the this presentation are being made as of the time and date of its live presentation. If reviewed after its live presentation, this presentation may not contain current or accurate information. We do not assume any obligation to update any forward 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p:txBody>
      </p:sp>
    </p:spTree>
    <p:extLst>
      <p:ext uri="{BB962C8B-B14F-4D97-AF65-F5344CB8AC3E}">
        <p14:creationId xmlns:p14="http://schemas.microsoft.com/office/powerpoint/2010/main" val="1073506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gray">
          <a:xfrm>
            <a:off x="457196" y="3193709"/>
            <a:ext cx="8229601" cy="906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12" name="Rectangle 11"/>
          <p:cNvSpPr/>
          <p:nvPr/>
        </p:nvSpPr>
        <p:spPr bwMode="gray">
          <a:xfrm>
            <a:off x="457197" y="2438384"/>
            <a:ext cx="8229601" cy="3595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11" name="Rectangle 10"/>
          <p:cNvSpPr/>
          <p:nvPr/>
        </p:nvSpPr>
        <p:spPr bwMode="gray">
          <a:xfrm>
            <a:off x="457198" y="1609675"/>
            <a:ext cx="8229601" cy="513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2" name="Title 1"/>
          <p:cNvSpPr>
            <a:spLocks noGrp="1"/>
          </p:cNvSpPr>
          <p:nvPr>
            <p:ph type="title"/>
          </p:nvPr>
        </p:nvSpPr>
        <p:spPr/>
        <p:txBody>
          <a:bodyPr/>
          <a:lstStyle/>
          <a:p>
            <a:r>
              <a:rPr lang="en-US" dirty="0" smtClean="0"/>
              <a:t>Qualitative</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20</a:t>
            </a:fld>
            <a:endParaRPr lang="en-US"/>
          </a:p>
        </p:txBody>
      </p:sp>
      <p:sp>
        <p:nvSpPr>
          <p:cNvPr id="5" name="TextBox 4"/>
          <p:cNvSpPr txBox="1"/>
          <p:nvPr/>
        </p:nvSpPr>
        <p:spPr>
          <a:xfrm>
            <a:off x="2599697" y="629084"/>
            <a:ext cx="3944605" cy="584775"/>
          </a:xfrm>
          <a:prstGeom prst="rect">
            <a:avLst/>
          </a:prstGeom>
          <a:noFill/>
        </p:spPr>
        <p:txBody>
          <a:bodyPr wrap="none" rtlCol="0">
            <a:spAutoFit/>
          </a:bodyPr>
          <a:lstStyle/>
          <a:p>
            <a:pPr algn="ctr"/>
            <a:r>
              <a:rPr lang="en-US" dirty="0" smtClean="0"/>
              <a:t>Enterprise </a:t>
            </a:r>
            <a:r>
              <a:rPr lang="en-US" dirty="0"/>
              <a:t>Security 3 - 4</a:t>
            </a:r>
            <a:r>
              <a:rPr lang="en-US" dirty="0" smtClean="0"/>
              <a:t>+  </a:t>
            </a:r>
            <a:r>
              <a:rPr lang="en-US" dirty="0"/>
              <a:t>SA-</a:t>
            </a:r>
            <a:r>
              <a:rPr lang="en-US" dirty="0" err="1"/>
              <a:t>ExtremeSearch</a:t>
            </a:r>
            <a:endParaRPr lang="en-US" dirty="0"/>
          </a:p>
          <a:p>
            <a:pPr algn="ctr"/>
            <a:endParaRPr lang="en-US" dirty="0"/>
          </a:p>
        </p:txBody>
      </p:sp>
      <p:sp>
        <p:nvSpPr>
          <p:cNvPr id="6" name="Rectangle 5"/>
          <p:cNvSpPr/>
          <p:nvPr/>
        </p:nvSpPr>
        <p:spPr>
          <a:xfrm>
            <a:off x="457200" y="921472"/>
            <a:ext cx="7496175" cy="400110"/>
          </a:xfrm>
          <a:prstGeom prst="rect">
            <a:avLst/>
          </a:prstGeom>
        </p:spPr>
        <p:txBody>
          <a:bodyPr wrap="square">
            <a:spAutoFit/>
          </a:bodyPr>
          <a:lstStyle/>
          <a:p>
            <a:r>
              <a:rPr lang="en-US" sz="2000" dirty="0" smtClean="0"/>
              <a:t>Create the model in a Context</a:t>
            </a:r>
            <a:endParaRPr lang="en-US" sz="2000" dirty="0"/>
          </a:p>
        </p:txBody>
      </p:sp>
      <p:sp>
        <p:nvSpPr>
          <p:cNvPr id="4" name="Content Placeholder 3"/>
          <p:cNvSpPr>
            <a:spLocks noGrp="1"/>
          </p:cNvSpPr>
          <p:nvPr>
            <p:ph idx="4294967295"/>
          </p:nvPr>
        </p:nvSpPr>
        <p:spPr>
          <a:xfrm>
            <a:off x="457200" y="1262591"/>
            <a:ext cx="7874000" cy="3333685"/>
          </a:xfrm>
          <a:prstGeom prst="rect">
            <a:avLst/>
          </a:prstGeom>
        </p:spPr>
        <p:txBody>
          <a:bodyPr>
            <a:normAutofit/>
          </a:bodyPr>
          <a:lstStyle/>
          <a:p>
            <a:pPr marL="0" indent="0">
              <a:buNone/>
            </a:pPr>
            <a:r>
              <a:rPr lang="en-US" dirty="0" smtClean="0"/>
              <a:t>Count traffic by </a:t>
            </a:r>
            <a:r>
              <a:rPr lang="en-US" dirty="0" err="1" smtClean="0"/>
              <a:t>src</a:t>
            </a:r>
            <a:r>
              <a:rPr lang="en-US" dirty="0" smtClean="0"/>
              <a:t> in 30m (Takes time into account) </a:t>
            </a:r>
            <a:r>
              <a:rPr lang="en-US" dirty="0" smtClean="0">
                <a:solidFill>
                  <a:schemeClr val="accent3"/>
                </a:solidFill>
              </a:rPr>
              <a:t>√</a:t>
            </a:r>
            <a:r>
              <a:rPr lang="en-US" dirty="0"/>
              <a:t/>
            </a:r>
            <a:br>
              <a:rPr lang="en-US" dirty="0"/>
            </a:br>
            <a:r>
              <a:rPr lang="en-US" sz="1400" b="1" dirty="0" smtClean="0">
                <a:solidFill>
                  <a:srgbClr val="F92672"/>
                </a:solidFill>
              </a:rPr>
              <a:t>| </a:t>
            </a:r>
            <a:r>
              <a:rPr lang="en-US" sz="1400" b="1" dirty="0" err="1">
                <a:solidFill>
                  <a:srgbClr val="F92672"/>
                </a:solidFill>
              </a:rPr>
              <a:t>tstats</a:t>
            </a:r>
            <a:r>
              <a:rPr lang="en-US" sz="1400" b="1" dirty="0"/>
              <a:t> </a:t>
            </a:r>
            <a:r>
              <a:rPr lang="en-US" sz="1400" b="1" dirty="0">
                <a:solidFill>
                  <a:schemeClr val="bg1"/>
                </a:solidFill>
              </a:rPr>
              <a:t>`</a:t>
            </a:r>
            <a:r>
              <a:rPr lang="en-US" sz="1400" b="1" dirty="0" err="1">
                <a:solidFill>
                  <a:schemeClr val="bg1"/>
                </a:solidFill>
              </a:rPr>
              <a:t>summariesonly</a:t>
            </a:r>
            <a:r>
              <a:rPr lang="en-US" sz="1400" b="1" dirty="0">
                <a:solidFill>
                  <a:schemeClr val="bg1"/>
                </a:solidFill>
              </a:rPr>
              <a:t>` </a:t>
            </a:r>
            <a:r>
              <a:rPr lang="en-US" sz="1400" b="1" dirty="0" smtClean="0">
                <a:solidFill>
                  <a:srgbClr val="66D9EF"/>
                </a:solidFill>
              </a:rPr>
              <a:t>dc</a:t>
            </a:r>
            <a:r>
              <a:rPr lang="en-US" sz="1400" b="1" dirty="0" smtClean="0">
                <a:solidFill>
                  <a:schemeClr val="bg1"/>
                </a:solidFill>
              </a:rPr>
              <a:t>(</a:t>
            </a:r>
            <a:r>
              <a:rPr lang="en-US" sz="1400" b="1" dirty="0" err="1" smtClean="0">
                <a:solidFill>
                  <a:schemeClr val="bg1"/>
                </a:solidFill>
              </a:rPr>
              <a:t>All_Traffic.src</a:t>
            </a:r>
            <a:r>
              <a:rPr lang="en-US" sz="1400" b="1" dirty="0" smtClean="0">
                <a:solidFill>
                  <a:schemeClr val="bg1"/>
                </a:solidFill>
              </a:rPr>
              <a:t>)</a:t>
            </a:r>
            <a:r>
              <a:rPr lang="en-US" sz="1400" b="1" dirty="0" smtClean="0"/>
              <a:t> </a:t>
            </a:r>
            <a:r>
              <a:rPr lang="en-US" sz="1400" b="1" dirty="0">
                <a:solidFill>
                  <a:srgbClr val="AE81FF"/>
                </a:solidFill>
              </a:rPr>
              <a:t>as</a:t>
            </a:r>
            <a:r>
              <a:rPr lang="en-US" sz="1400" b="1" dirty="0"/>
              <a:t> </a:t>
            </a:r>
            <a:r>
              <a:rPr lang="en-US" sz="1400" b="1" dirty="0" err="1">
                <a:solidFill>
                  <a:schemeClr val="bg1"/>
                </a:solidFill>
              </a:rPr>
              <a:t>src_count</a:t>
            </a:r>
            <a:r>
              <a:rPr lang="en-US" sz="1400" b="1" dirty="0">
                <a:solidFill>
                  <a:schemeClr val="bg1"/>
                </a:solidFill>
              </a:rPr>
              <a:t> from </a:t>
            </a:r>
            <a:r>
              <a:rPr lang="en-US" sz="1400" b="1" dirty="0" err="1">
                <a:solidFill>
                  <a:schemeClr val="bg1"/>
                </a:solidFill>
              </a:rPr>
              <a:t>datamodel</a:t>
            </a:r>
            <a:r>
              <a:rPr lang="en-US" sz="1400" b="1" dirty="0">
                <a:solidFill>
                  <a:srgbClr val="F92672"/>
                </a:solidFill>
              </a:rPr>
              <a:t>=</a:t>
            </a:r>
            <a:r>
              <a:rPr lang="en-US" sz="1400" b="1" dirty="0" err="1">
                <a:solidFill>
                  <a:schemeClr val="bg1"/>
                </a:solidFill>
              </a:rPr>
              <a:t>Network_Traffic.All_Traffic</a:t>
            </a:r>
            <a:r>
              <a:rPr lang="en-US" sz="1400" b="1" dirty="0"/>
              <a:t> </a:t>
            </a:r>
            <a:r>
              <a:rPr lang="en-US" sz="1400" b="1" dirty="0">
                <a:solidFill>
                  <a:srgbClr val="AE81FF"/>
                </a:solidFill>
              </a:rPr>
              <a:t>by</a:t>
            </a:r>
            <a:r>
              <a:rPr lang="en-US" sz="1400" b="1" dirty="0"/>
              <a:t> </a:t>
            </a:r>
            <a:r>
              <a:rPr lang="en-US" sz="1400" b="1" dirty="0" smtClean="0">
                <a:solidFill>
                  <a:schemeClr val="bg1"/>
                </a:solidFill>
              </a:rPr>
              <a:t>_time span</a:t>
            </a:r>
            <a:r>
              <a:rPr lang="en-US" sz="1400" b="1" dirty="0" smtClean="0">
                <a:solidFill>
                  <a:srgbClr val="F92672"/>
                </a:solidFill>
              </a:rPr>
              <a:t>=</a:t>
            </a:r>
            <a:r>
              <a:rPr lang="en-US" sz="1400" b="1" dirty="0" smtClean="0">
                <a:solidFill>
                  <a:schemeClr val="bg1"/>
                </a:solidFill>
              </a:rPr>
              <a:t>30m</a:t>
            </a:r>
            <a:r>
              <a:rPr lang="en-US" sz="1400" b="1" dirty="0" smtClean="0"/>
              <a:t> </a:t>
            </a:r>
            <a:r>
              <a:rPr lang="en-US" sz="1400" dirty="0" smtClean="0"/>
              <a:t/>
            </a:r>
            <a:br>
              <a:rPr lang="en-US" sz="1400" dirty="0" smtClean="0"/>
            </a:br>
            <a:r>
              <a:rPr lang="en-US" dirty="0" smtClean="0"/>
              <a:t>Gather stats median, min, max, (descriptive statistics) per </a:t>
            </a:r>
            <a:r>
              <a:rPr lang="en-US" dirty="0" err="1" smtClean="0"/>
              <a:t>src</a:t>
            </a:r>
            <a:r>
              <a:rPr lang="en-US" dirty="0" smtClean="0">
                <a:solidFill>
                  <a:schemeClr val="accent3"/>
                </a:solidFill>
              </a:rPr>
              <a:t>√</a:t>
            </a:r>
          </a:p>
          <a:p>
            <a:pPr marL="0" indent="0">
              <a:buNone/>
            </a:pPr>
            <a:r>
              <a:rPr lang="en-US" sz="1400" b="1" dirty="0">
                <a:solidFill>
                  <a:srgbClr val="F92672"/>
                </a:solidFill>
              </a:rPr>
              <a:t>| stats</a:t>
            </a:r>
            <a:r>
              <a:rPr lang="en-US" sz="1400" b="1" dirty="0"/>
              <a:t> </a:t>
            </a:r>
            <a:r>
              <a:rPr lang="en-US" sz="1400" b="1" dirty="0">
                <a:solidFill>
                  <a:schemeClr val="bg1"/>
                </a:solidFill>
              </a:rPr>
              <a:t>count,</a:t>
            </a:r>
            <a:r>
              <a:rPr lang="en-US" sz="1400" b="1" dirty="0">
                <a:solidFill>
                  <a:srgbClr val="66D9EF"/>
                </a:solidFill>
              </a:rPr>
              <a:t> median</a:t>
            </a:r>
            <a:r>
              <a:rPr lang="en-US" sz="1400" b="1" dirty="0">
                <a:solidFill>
                  <a:schemeClr val="bg1"/>
                </a:solidFill>
              </a:rPr>
              <a:t>(</a:t>
            </a:r>
            <a:r>
              <a:rPr lang="en-US" sz="1400" b="1" dirty="0" err="1">
                <a:solidFill>
                  <a:schemeClr val="bg1"/>
                </a:solidFill>
              </a:rPr>
              <a:t>total_count</a:t>
            </a:r>
            <a:r>
              <a:rPr lang="en-US" sz="1400" b="1" dirty="0">
                <a:solidFill>
                  <a:schemeClr val="bg1"/>
                </a:solidFill>
              </a:rPr>
              <a:t>)</a:t>
            </a:r>
            <a:r>
              <a:rPr lang="en-US" sz="1400" b="1" dirty="0"/>
              <a:t> </a:t>
            </a:r>
            <a:r>
              <a:rPr lang="en-US" sz="1400" b="1" dirty="0">
                <a:solidFill>
                  <a:srgbClr val="AE81FF"/>
                </a:solidFill>
              </a:rPr>
              <a:t>as</a:t>
            </a:r>
            <a:r>
              <a:rPr lang="en-US" sz="1400" b="1" dirty="0"/>
              <a:t> </a:t>
            </a:r>
            <a:r>
              <a:rPr lang="en-US" sz="1400" b="1" dirty="0">
                <a:solidFill>
                  <a:schemeClr val="bg1"/>
                </a:solidFill>
              </a:rPr>
              <a:t>median,</a:t>
            </a:r>
            <a:r>
              <a:rPr lang="en-US" sz="1400" b="1" dirty="0">
                <a:solidFill>
                  <a:srgbClr val="66D9EF"/>
                </a:solidFill>
              </a:rPr>
              <a:t> </a:t>
            </a:r>
            <a:r>
              <a:rPr lang="en-US" sz="1400" b="1" dirty="0" err="1">
                <a:solidFill>
                  <a:srgbClr val="66D9EF"/>
                </a:solidFill>
              </a:rPr>
              <a:t>stdev</a:t>
            </a:r>
            <a:r>
              <a:rPr lang="en-US" sz="1400" b="1" dirty="0">
                <a:solidFill>
                  <a:schemeClr val="bg1"/>
                </a:solidFill>
              </a:rPr>
              <a:t>(</a:t>
            </a:r>
            <a:r>
              <a:rPr lang="en-US" sz="1400" b="1" dirty="0" err="1">
                <a:solidFill>
                  <a:schemeClr val="bg1"/>
                </a:solidFill>
              </a:rPr>
              <a:t>total_count</a:t>
            </a:r>
            <a:r>
              <a:rPr lang="en-US" sz="1400" b="1" dirty="0">
                <a:solidFill>
                  <a:schemeClr val="bg1"/>
                </a:solidFill>
              </a:rPr>
              <a:t>)</a:t>
            </a:r>
            <a:r>
              <a:rPr lang="en-US" sz="1400" b="1" dirty="0"/>
              <a:t> </a:t>
            </a:r>
            <a:r>
              <a:rPr lang="en-US" sz="1400" b="1" dirty="0">
                <a:solidFill>
                  <a:srgbClr val="AE81FF"/>
                </a:solidFill>
              </a:rPr>
              <a:t>as</a:t>
            </a:r>
            <a:r>
              <a:rPr lang="en-US" sz="1400" b="1" dirty="0"/>
              <a:t> </a:t>
            </a:r>
            <a:r>
              <a:rPr lang="en-US" sz="1400" b="1" dirty="0">
                <a:solidFill>
                  <a:schemeClr val="bg1"/>
                </a:solidFill>
              </a:rPr>
              <a:t>size</a:t>
            </a:r>
            <a:r>
              <a:rPr lang="en-US" sz="1400" b="1" dirty="0"/>
              <a:t> </a:t>
            </a:r>
            <a:r>
              <a:rPr lang="en-US" sz="1400" b="1" dirty="0">
                <a:solidFill>
                  <a:srgbClr val="F92672"/>
                </a:solidFill>
              </a:rPr>
              <a:t>| search</a:t>
            </a:r>
            <a:r>
              <a:rPr lang="en-US" sz="1400" b="1" dirty="0"/>
              <a:t> </a:t>
            </a:r>
            <a:r>
              <a:rPr lang="en-US" sz="1400" b="1" dirty="0">
                <a:solidFill>
                  <a:schemeClr val="bg1"/>
                </a:solidFill>
              </a:rPr>
              <a:t>size</a:t>
            </a:r>
            <a:r>
              <a:rPr lang="en-US" sz="1400" b="1" dirty="0">
                <a:solidFill>
                  <a:srgbClr val="F92672"/>
                </a:solidFill>
              </a:rPr>
              <a:t>&gt;</a:t>
            </a:r>
            <a:r>
              <a:rPr lang="en-US" sz="1400" b="1" dirty="0">
                <a:solidFill>
                  <a:srgbClr val="AE81FF"/>
                </a:solidFill>
              </a:rPr>
              <a:t>0</a:t>
            </a:r>
            <a:r>
              <a:rPr lang="en-US" sz="1400" b="1" dirty="0"/>
              <a:t> </a:t>
            </a:r>
          </a:p>
          <a:p>
            <a:pPr marL="0" indent="0">
              <a:buNone/>
            </a:pPr>
            <a:r>
              <a:rPr lang="en-US" dirty="0" smtClean="0"/>
              <a:t>Create a context with current stats per </a:t>
            </a:r>
            <a:r>
              <a:rPr lang="en-US" dirty="0" err="1" smtClean="0"/>
              <a:t>src</a:t>
            </a:r>
            <a:r>
              <a:rPr lang="en-US" dirty="0" smtClean="0"/>
              <a:t> </a:t>
            </a:r>
            <a:r>
              <a:rPr lang="en-US" dirty="0" smtClean="0">
                <a:solidFill>
                  <a:schemeClr val="accent3"/>
                </a:solidFill>
              </a:rPr>
              <a:t>√</a:t>
            </a:r>
          </a:p>
          <a:p>
            <a:pPr marL="0" indent="0">
              <a:buNone/>
            </a:pPr>
            <a:r>
              <a:rPr lang="en-US" sz="1400" b="1" dirty="0">
                <a:solidFill>
                  <a:srgbClr val="F92672"/>
                </a:solidFill>
              </a:rPr>
              <a:t>|</a:t>
            </a:r>
            <a:r>
              <a:rPr lang="en-US" sz="1400" b="1" dirty="0"/>
              <a:t> </a:t>
            </a:r>
            <a:r>
              <a:rPr lang="en-US" sz="1400" b="1" dirty="0" err="1">
                <a:solidFill>
                  <a:srgbClr val="F92672"/>
                </a:solidFill>
              </a:rPr>
              <a:t>xsupdateddcontext</a:t>
            </a:r>
            <a:r>
              <a:rPr lang="en-US" sz="1400" b="1" dirty="0"/>
              <a:t> </a:t>
            </a:r>
            <a:r>
              <a:rPr lang="en-US" sz="1400" b="1" dirty="0">
                <a:solidFill>
                  <a:schemeClr val="bg1"/>
                </a:solidFill>
              </a:rPr>
              <a:t>name</a:t>
            </a:r>
            <a:r>
              <a:rPr lang="en-US" sz="1400" b="1" dirty="0">
                <a:solidFill>
                  <a:srgbClr val="F92672"/>
                </a:solidFill>
              </a:rPr>
              <a:t>=</a:t>
            </a:r>
            <a:r>
              <a:rPr lang="en-US" sz="1400" b="1" dirty="0">
                <a:solidFill>
                  <a:schemeClr val="bg1"/>
                </a:solidFill>
              </a:rPr>
              <a:t>count_30m</a:t>
            </a:r>
            <a:r>
              <a:rPr lang="en-US" sz="1400" b="1" dirty="0"/>
              <a:t> </a:t>
            </a:r>
            <a:r>
              <a:rPr lang="en-US" sz="1400" b="1" dirty="0">
                <a:solidFill>
                  <a:schemeClr val="bg1"/>
                </a:solidFill>
              </a:rPr>
              <a:t>container</a:t>
            </a:r>
            <a:r>
              <a:rPr lang="en-US" sz="1400" b="1" dirty="0">
                <a:solidFill>
                  <a:srgbClr val="F92672"/>
                </a:solidFill>
              </a:rPr>
              <a:t>=</a:t>
            </a:r>
            <a:r>
              <a:rPr lang="en-US" sz="1400" b="1" dirty="0" err="1">
                <a:solidFill>
                  <a:schemeClr val="bg1"/>
                </a:solidFill>
              </a:rPr>
              <a:t>network_traffic</a:t>
            </a:r>
            <a:r>
              <a:rPr lang="en-US" sz="1400" b="1" dirty="0"/>
              <a:t> </a:t>
            </a:r>
            <a:r>
              <a:rPr lang="en-US" sz="1400" b="1" dirty="0">
                <a:solidFill>
                  <a:schemeClr val="bg1"/>
                </a:solidFill>
              </a:rPr>
              <a:t>terms</a:t>
            </a:r>
            <a:r>
              <a:rPr lang="en-US" sz="1400" b="1" dirty="0">
                <a:solidFill>
                  <a:srgbClr val="F92672"/>
                </a:solidFill>
              </a:rPr>
              <a:t>=</a:t>
            </a:r>
            <a:r>
              <a:rPr lang="en-US" sz="1400" b="1" dirty="0">
                <a:solidFill>
                  <a:srgbClr val="E6DB74"/>
                </a:solidFill>
              </a:rPr>
              <a:t>"</a:t>
            </a:r>
            <a:r>
              <a:rPr lang="en-US" sz="1400" b="1" dirty="0" err="1">
                <a:solidFill>
                  <a:srgbClr val="E6DB74"/>
                </a:solidFill>
              </a:rPr>
              <a:t>minimal,low,medium,high,extreme</a:t>
            </a:r>
            <a:r>
              <a:rPr lang="en-US" sz="1400" b="1" dirty="0">
                <a:solidFill>
                  <a:srgbClr val="E6DB74"/>
                </a:solidFill>
              </a:rPr>
              <a:t>"</a:t>
            </a:r>
            <a:r>
              <a:rPr lang="en-US" sz="1400" b="1" dirty="0"/>
              <a:t> </a:t>
            </a:r>
            <a:r>
              <a:rPr lang="en-US" sz="1400" b="1" dirty="0">
                <a:solidFill>
                  <a:schemeClr val="bg1"/>
                </a:solidFill>
              </a:rPr>
              <a:t>type</a:t>
            </a:r>
            <a:r>
              <a:rPr lang="en-US" sz="1400" b="1" dirty="0">
                <a:solidFill>
                  <a:srgbClr val="F92672"/>
                </a:solidFill>
              </a:rPr>
              <a:t>=</a:t>
            </a:r>
            <a:r>
              <a:rPr lang="en-US" sz="1400" b="1" dirty="0" err="1">
                <a:solidFill>
                  <a:schemeClr val="bg1"/>
                </a:solidFill>
              </a:rPr>
              <a:t>median_centered</a:t>
            </a:r>
            <a:r>
              <a:rPr lang="en-US" sz="1400" b="1" dirty="0">
                <a:solidFill>
                  <a:schemeClr val="bg1"/>
                </a:solidFill>
              </a:rPr>
              <a:t> width</a:t>
            </a:r>
            <a:r>
              <a:rPr lang="en-US" sz="1400" b="1" dirty="0">
                <a:solidFill>
                  <a:srgbClr val="F92672"/>
                </a:solidFill>
              </a:rPr>
              <a:t>=</a:t>
            </a:r>
            <a:r>
              <a:rPr lang="en-US" sz="1400" b="1" dirty="0">
                <a:solidFill>
                  <a:srgbClr val="AE81FF"/>
                </a:solidFill>
              </a:rPr>
              <a:t>3</a:t>
            </a:r>
            <a:r>
              <a:rPr lang="en-US" sz="1400" b="1" dirty="0"/>
              <a:t> </a:t>
            </a:r>
            <a:r>
              <a:rPr lang="en-US" sz="1400" b="1" dirty="0">
                <a:solidFill>
                  <a:schemeClr val="bg1"/>
                </a:solidFill>
              </a:rPr>
              <a:t>app=SA-</a:t>
            </a:r>
            <a:r>
              <a:rPr lang="en-US" sz="1400" b="1" dirty="0" err="1">
                <a:solidFill>
                  <a:schemeClr val="bg1"/>
                </a:solidFill>
              </a:rPr>
              <a:t>NetworkProtection</a:t>
            </a:r>
            <a:r>
              <a:rPr lang="en-US" sz="1400" b="1" dirty="0">
                <a:solidFill>
                  <a:schemeClr val="bg1"/>
                </a:solidFill>
              </a:rPr>
              <a:t> scope</a:t>
            </a:r>
            <a:r>
              <a:rPr lang="en-US" sz="1400" b="1" dirty="0">
                <a:solidFill>
                  <a:srgbClr val="F92672"/>
                </a:solidFill>
              </a:rPr>
              <a:t>=</a:t>
            </a:r>
            <a:r>
              <a:rPr lang="en-US" sz="1400" b="1" dirty="0">
                <a:solidFill>
                  <a:schemeClr val="bg1"/>
                </a:solidFill>
              </a:rPr>
              <a:t>app</a:t>
            </a:r>
            <a:r>
              <a:rPr lang="en-US" sz="1400" b="1" dirty="0"/>
              <a:t> </a:t>
            </a:r>
            <a:r>
              <a:rPr lang="en-US" sz="1400" b="1" dirty="0" smtClean="0"/>
              <a:t/>
            </a:r>
            <a:br>
              <a:rPr lang="en-US" sz="1400" b="1" dirty="0" smtClean="0"/>
            </a:br>
            <a:r>
              <a:rPr lang="en-US" sz="1400" b="1" dirty="0" smtClean="0">
                <a:solidFill>
                  <a:srgbClr val="F92672"/>
                </a:solidFill>
              </a:rPr>
              <a:t>| </a:t>
            </a:r>
            <a:r>
              <a:rPr lang="en-US" sz="1400" b="1" dirty="0">
                <a:solidFill>
                  <a:srgbClr val="F92672"/>
                </a:solidFill>
              </a:rPr>
              <a:t>stats</a:t>
            </a:r>
            <a:r>
              <a:rPr lang="en-US" sz="1400" b="1" dirty="0"/>
              <a:t> </a:t>
            </a:r>
            <a:r>
              <a:rPr lang="en-US" sz="1400" b="1" dirty="0" smtClean="0">
                <a:solidFill>
                  <a:schemeClr val="bg1"/>
                </a:solidFill>
              </a:rPr>
              <a:t>count</a:t>
            </a:r>
          </a:p>
          <a:p>
            <a:pPr marL="0" indent="0">
              <a:buNone/>
            </a:pPr>
            <a:r>
              <a:rPr lang="en-US" dirty="0" smtClean="0"/>
              <a:t>Time Range -25h to -1h</a:t>
            </a:r>
            <a:endParaRPr lang="en-US" dirty="0"/>
          </a:p>
        </p:txBody>
      </p:sp>
    </p:spTree>
    <p:extLst>
      <p:ext uri="{BB962C8B-B14F-4D97-AF65-F5344CB8AC3E}">
        <p14:creationId xmlns:p14="http://schemas.microsoft.com/office/powerpoint/2010/main" val="374613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21</a:t>
            </a:fld>
            <a:endParaRPr lang="en-US"/>
          </a:p>
        </p:txBody>
      </p:sp>
      <p:pic>
        <p:nvPicPr>
          <p:cNvPr id="5"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945337" y="1478461"/>
            <a:ext cx="7253323" cy="317829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4567"/>
          <a:stretch/>
        </p:blipFill>
        <p:spPr>
          <a:xfrm>
            <a:off x="905381" y="1478461"/>
            <a:ext cx="7846733" cy="1610565"/>
          </a:xfrm>
          <a:prstGeom prst="rect">
            <a:avLst/>
          </a:prstGeom>
        </p:spPr>
      </p:pic>
      <p:sp>
        <p:nvSpPr>
          <p:cNvPr id="7" name="Title 1"/>
          <p:cNvSpPr>
            <a:spLocks noGrp="1"/>
          </p:cNvSpPr>
          <p:nvPr>
            <p:ph type="title"/>
          </p:nvPr>
        </p:nvSpPr>
        <p:spPr>
          <a:xfrm>
            <a:off x="0" y="10287"/>
            <a:ext cx="9144000" cy="857250"/>
          </a:xfrm>
        </p:spPr>
        <p:txBody>
          <a:bodyPr/>
          <a:lstStyle/>
          <a:p>
            <a:r>
              <a:rPr lang="en-US" dirty="0" smtClean="0"/>
              <a:t>Visualize Context</a:t>
            </a:r>
            <a:endParaRPr lang="en-US" dirty="0"/>
          </a:p>
        </p:txBody>
      </p:sp>
      <p:pic>
        <p:nvPicPr>
          <p:cNvPr id="8" name="Picture 7"/>
          <p:cNvPicPr>
            <a:picLocks noChangeAspect="1"/>
          </p:cNvPicPr>
          <p:nvPr/>
        </p:nvPicPr>
        <p:blipFill rotWithShape="1">
          <a:blip r:embed="rId5"/>
          <a:srcRect l="1102" t="16108" r="1229" b="67457"/>
          <a:stretch/>
        </p:blipFill>
        <p:spPr>
          <a:xfrm>
            <a:off x="945337" y="735491"/>
            <a:ext cx="6325800" cy="685907"/>
          </a:xfrm>
          <a:prstGeom prst="rect">
            <a:avLst/>
          </a:prstGeom>
        </p:spPr>
      </p:pic>
    </p:spTree>
    <p:extLst>
      <p:ext uri="{BB962C8B-B14F-4D97-AF65-F5344CB8AC3E}">
        <p14:creationId xmlns:p14="http://schemas.microsoft.com/office/powerpoint/2010/main" val="739130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to Dynamic Thresholds </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22</a:t>
            </a:fld>
            <a:endParaRPr lang="en-US" dirty="0"/>
          </a:p>
        </p:txBody>
      </p:sp>
      <p:sp>
        <p:nvSpPr>
          <p:cNvPr id="4" name="Content Placeholder 3"/>
          <p:cNvSpPr>
            <a:spLocks noGrp="1"/>
          </p:cNvSpPr>
          <p:nvPr>
            <p:ph idx="4294967295"/>
          </p:nvPr>
        </p:nvSpPr>
        <p:spPr>
          <a:xfrm>
            <a:off x="402021" y="798740"/>
            <a:ext cx="8229600" cy="3567283"/>
          </a:xfrm>
          <a:prstGeom prst="rect">
            <a:avLst/>
          </a:prstGeom>
        </p:spPr>
        <p:txBody>
          <a:bodyPr>
            <a:normAutofit/>
          </a:bodyPr>
          <a:lstStyle/>
          <a:p>
            <a:r>
              <a:rPr lang="en-US" dirty="0" smtClean="0"/>
              <a:t>Quantitate v. Qualitative</a:t>
            </a:r>
            <a:endParaRPr lang="en-US" dirty="0"/>
          </a:p>
          <a:p>
            <a:r>
              <a:rPr lang="en-US" dirty="0" smtClean="0">
                <a:solidFill>
                  <a:schemeClr val="tx1"/>
                </a:solidFill>
              </a:rPr>
              <a:t>Exploratory </a:t>
            </a:r>
            <a:r>
              <a:rPr lang="en-US" dirty="0">
                <a:solidFill>
                  <a:schemeClr val="tx1"/>
                </a:solidFill>
              </a:rPr>
              <a:t>Data </a:t>
            </a:r>
            <a:r>
              <a:rPr lang="en-US" dirty="0" smtClean="0">
                <a:solidFill>
                  <a:schemeClr val="tx1"/>
                </a:solidFill>
              </a:rPr>
              <a:t>Analysis </a:t>
            </a:r>
          </a:p>
          <a:p>
            <a:pPr lvl="1"/>
            <a:r>
              <a:rPr lang="en-US" dirty="0" smtClean="0">
                <a:solidFill>
                  <a:schemeClr val="tx1"/>
                </a:solidFill>
              </a:rPr>
              <a:t>Descriptive Statistics + Moving Window = Context</a:t>
            </a:r>
          </a:p>
          <a:p>
            <a:pPr lvl="1"/>
            <a:r>
              <a:rPr lang="en-US" dirty="0" smtClean="0">
                <a:solidFill>
                  <a:schemeClr val="tx1"/>
                </a:solidFill>
              </a:rPr>
              <a:t>Visualization</a:t>
            </a:r>
          </a:p>
          <a:p>
            <a:pPr lvl="1"/>
            <a:r>
              <a:rPr lang="en-US" dirty="0" smtClean="0">
                <a:solidFill>
                  <a:schemeClr val="tx1"/>
                </a:solidFill>
              </a:rPr>
              <a:t>Entropy &amp; Correlation </a:t>
            </a:r>
          </a:p>
          <a:p>
            <a:r>
              <a:rPr lang="en-US" dirty="0" smtClean="0">
                <a:solidFill>
                  <a:schemeClr val="tx1"/>
                </a:solidFill>
              </a:rPr>
              <a:t>Machine Learning</a:t>
            </a:r>
          </a:p>
          <a:p>
            <a:pPr lvl="1"/>
            <a:r>
              <a:rPr lang="en-US" dirty="0" smtClean="0"/>
              <a:t>Supervised v. Unsupervised</a:t>
            </a:r>
          </a:p>
          <a:p>
            <a:pPr lvl="1"/>
            <a:r>
              <a:rPr lang="en-US" dirty="0" smtClean="0"/>
              <a:t>Security Application of ML</a:t>
            </a:r>
            <a:endParaRPr lang="en-US" dirty="0"/>
          </a:p>
          <a:p>
            <a:pPr lvl="1"/>
            <a:r>
              <a:rPr lang="en-US" dirty="0"/>
              <a:t>Adaptive</a:t>
            </a:r>
            <a:r>
              <a:rPr lang="en-US" dirty="0" smtClean="0"/>
              <a:t> Thresholding</a:t>
            </a:r>
            <a:endParaRPr lang="en-US" dirty="0" smtClean="0">
              <a:solidFill>
                <a:schemeClr val="tx1"/>
              </a:solidFill>
            </a:endParaRPr>
          </a:p>
          <a:p>
            <a:pPr lvl="1"/>
            <a:endParaRPr lang="en-US"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599" y="2008869"/>
            <a:ext cx="3071211" cy="2357154"/>
          </a:xfrm>
          <a:prstGeom prst="rect">
            <a:avLst/>
          </a:prstGeom>
        </p:spPr>
      </p:pic>
    </p:spTree>
    <p:extLst>
      <p:ext uri="{BB962C8B-B14F-4D97-AF65-F5344CB8AC3E}">
        <p14:creationId xmlns:p14="http://schemas.microsoft.com/office/powerpoint/2010/main" val="1708559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EDA - </a:t>
            </a:r>
            <a:r>
              <a:rPr lang="en-US" dirty="0"/>
              <a:t>Descriptive Statistics</a:t>
            </a:r>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23</a:t>
            </a:fld>
            <a:endParaRPr lang="en-US"/>
          </a:p>
        </p:txBody>
      </p:sp>
      <p:sp>
        <p:nvSpPr>
          <p:cNvPr id="8" name="Content Placeholder 7"/>
          <p:cNvSpPr>
            <a:spLocks noGrp="1"/>
          </p:cNvSpPr>
          <p:nvPr>
            <p:ph idx="4294967295"/>
          </p:nvPr>
        </p:nvSpPr>
        <p:spPr>
          <a:xfrm>
            <a:off x="457201" y="1027340"/>
            <a:ext cx="8229600" cy="3567283"/>
          </a:xfrm>
          <a:prstGeom prst="rect">
            <a:avLst/>
          </a:prstGeom>
        </p:spPr>
        <p:txBody>
          <a:bodyPr>
            <a:normAutofit/>
          </a:bodyPr>
          <a:lstStyle/>
          <a:p>
            <a:r>
              <a:rPr lang="en-US" dirty="0" smtClean="0"/>
              <a:t>In high school statistics you learned about </a:t>
            </a:r>
            <a:r>
              <a:rPr lang="en-US" b="1" dirty="0" smtClean="0"/>
              <a:t>mean, mode, median, min, max</a:t>
            </a:r>
            <a:r>
              <a:rPr lang="en-US" dirty="0" smtClean="0"/>
              <a:t>, &amp; </a:t>
            </a:r>
            <a:r>
              <a:rPr lang="en-US" b="1" dirty="0" smtClean="0"/>
              <a:t>frequency aka “Descriptive Statistics”</a:t>
            </a:r>
            <a:r>
              <a:rPr lang="en-US" dirty="0" smtClean="0"/>
              <a:t>. </a:t>
            </a:r>
          </a:p>
          <a:p>
            <a:r>
              <a:rPr lang="en-US" dirty="0" smtClean="0"/>
              <a:t>You should make use of these to </a:t>
            </a:r>
            <a:r>
              <a:rPr lang="en-US" u="sng" dirty="0" smtClean="0"/>
              <a:t>describe </a:t>
            </a:r>
            <a:br>
              <a:rPr lang="en-US" u="sng" dirty="0" smtClean="0"/>
            </a:br>
            <a:r>
              <a:rPr lang="en-US" u="sng" dirty="0" smtClean="0"/>
              <a:t>the data</a:t>
            </a:r>
            <a:r>
              <a:rPr lang="en-US" dirty="0" smtClean="0"/>
              <a:t> you are looking at,  </a:t>
            </a:r>
            <a:r>
              <a:rPr lang="en-US" u="sng" dirty="0" smtClean="0"/>
              <a:t>explore </a:t>
            </a:r>
            <a:br>
              <a:rPr lang="en-US" u="sng" dirty="0" smtClean="0"/>
            </a:br>
            <a:r>
              <a:rPr lang="en-US" u="sng" dirty="0" smtClean="0"/>
              <a:t>potential relationships</a:t>
            </a:r>
            <a:r>
              <a:rPr lang="en-US" dirty="0" smtClean="0"/>
              <a:t> within your data, and</a:t>
            </a:r>
            <a:br>
              <a:rPr lang="en-US" dirty="0" smtClean="0"/>
            </a:br>
            <a:r>
              <a:rPr lang="en-US" u="sng" dirty="0" smtClean="0"/>
              <a:t>ask questions</a:t>
            </a:r>
            <a:r>
              <a:rPr lang="en-US" dirty="0" smtClean="0"/>
              <a:t> of your data. </a:t>
            </a:r>
          </a:p>
          <a:p>
            <a:r>
              <a:rPr lang="en-US" b="1" dirty="0" smtClean="0"/>
              <a:t>This iterative process is called </a:t>
            </a:r>
            <a:br>
              <a:rPr lang="en-US" b="1" dirty="0" smtClean="0"/>
            </a:br>
            <a:r>
              <a:rPr lang="en-US" b="1" dirty="0" smtClean="0"/>
              <a:t>“</a:t>
            </a:r>
            <a:r>
              <a:rPr lang="en-US" b="1" dirty="0" smtClean="0">
                <a:solidFill>
                  <a:srgbClr val="FF0000"/>
                </a:solidFill>
              </a:rPr>
              <a:t>Exploratory Data Analysis</a:t>
            </a:r>
            <a:r>
              <a:rPr lang="en-US" b="1" dirty="0" smtClean="0"/>
              <a:t>” it is critical to</a:t>
            </a:r>
            <a:br>
              <a:rPr lang="en-US" b="1" dirty="0" smtClean="0"/>
            </a:br>
            <a:r>
              <a:rPr lang="en-US" b="1" dirty="0" smtClean="0"/>
              <a:t>Machine Learning and Security Analytics.</a:t>
            </a:r>
          </a:p>
        </p:txBody>
      </p:sp>
      <p:pic>
        <p:nvPicPr>
          <p:cNvPr id="2" name="Picture 1"/>
          <p:cNvPicPr>
            <a:picLocks noChangeAspect="1"/>
          </p:cNvPicPr>
          <p:nvPr/>
        </p:nvPicPr>
        <p:blipFill>
          <a:blip r:embed="rId3"/>
          <a:stretch>
            <a:fillRect/>
          </a:stretch>
        </p:blipFill>
        <p:spPr>
          <a:xfrm>
            <a:off x="6195917" y="1840289"/>
            <a:ext cx="2490884" cy="2441067"/>
          </a:xfrm>
          <a:prstGeom prst="rect">
            <a:avLst/>
          </a:prstGeom>
        </p:spPr>
      </p:pic>
    </p:spTree>
    <p:extLst>
      <p:ext uri="{BB962C8B-B14F-4D97-AF65-F5344CB8AC3E}">
        <p14:creationId xmlns:p14="http://schemas.microsoft.com/office/powerpoint/2010/main" val="10360224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729602" y="1215828"/>
            <a:ext cx="7300193" cy="10163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2" name="Title 1"/>
          <p:cNvSpPr>
            <a:spLocks noGrp="1"/>
          </p:cNvSpPr>
          <p:nvPr>
            <p:ph type="title"/>
          </p:nvPr>
        </p:nvSpPr>
        <p:spPr/>
        <p:txBody>
          <a:bodyPr/>
          <a:lstStyle/>
          <a:p>
            <a:r>
              <a:rPr lang="en-US" dirty="0"/>
              <a:t>EDA - Descriptive Statistics</a:t>
            </a:r>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24</a:t>
            </a:fld>
            <a:endParaRPr lang="en-US"/>
          </a:p>
        </p:txBody>
      </p:sp>
      <p:sp>
        <p:nvSpPr>
          <p:cNvPr id="4" name="Content Placeholder 3"/>
          <p:cNvSpPr>
            <a:spLocks noGrp="1"/>
          </p:cNvSpPr>
          <p:nvPr>
            <p:ph idx="4294967295"/>
          </p:nvPr>
        </p:nvSpPr>
        <p:spPr>
          <a:xfrm>
            <a:off x="457201" y="866775"/>
            <a:ext cx="7467599" cy="1757697"/>
          </a:xfrm>
          <a:prstGeom prst="rect">
            <a:avLst/>
          </a:prstGeom>
        </p:spPr>
        <p:txBody>
          <a:bodyPr/>
          <a:lstStyle/>
          <a:p>
            <a:r>
              <a:rPr lang="en-US" sz="1800" b="1" dirty="0" smtClean="0"/>
              <a:t>Compare </a:t>
            </a:r>
            <a:r>
              <a:rPr lang="en-US" sz="1800" b="1" dirty="0"/>
              <a:t>different duration times of data set for a </a:t>
            </a:r>
            <a:r>
              <a:rPr lang="en-US" sz="1800" b="1" dirty="0" smtClean="0"/>
              <a:t>specific time </a:t>
            </a:r>
            <a:r>
              <a:rPr lang="en-US" sz="1800" b="1" dirty="0"/>
              <a:t>period.</a:t>
            </a:r>
          </a:p>
          <a:p>
            <a:r>
              <a:rPr lang="en-US" sz="1400" b="1" dirty="0">
                <a:solidFill>
                  <a:srgbClr val="A6E22E"/>
                </a:solidFill>
              </a:rPr>
              <a:t>index</a:t>
            </a:r>
            <a:r>
              <a:rPr lang="en-US" sz="1400" b="1" dirty="0">
                <a:solidFill>
                  <a:srgbClr val="F92672"/>
                </a:solidFill>
              </a:rPr>
              <a:t>=</a:t>
            </a:r>
            <a:r>
              <a:rPr lang="en-US" sz="1400" b="1" dirty="0" err="1">
                <a:solidFill>
                  <a:schemeClr val="bg1"/>
                </a:solidFill>
              </a:rPr>
              <a:t>suricata</a:t>
            </a:r>
            <a:r>
              <a:rPr lang="en-US" sz="1400" b="1" dirty="0"/>
              <a:t> </a:t>
            </a:r>
            <a:r>
              <a:rPr lang="en-US" sz="1400" b="1" dirty="0" err="1">
                <a:solidFill>
                  <a:schemeClr val="bg1"/>
                </a:solidFill>
              </a:rPr>
              <a:t>event_type</a:t>
            </a:r>
            <a:r>
              <a:rPr lang="en-US" sz="1400" b="1" dirty="0">
                <a:solidFill>
                  <a:srgbClr val="F92672"/>
                </a:solidFill>
              </a:rPr>
              <a:t>=</a:t>
            </a:r>
            <a:r>
              <a:rPr lang="en-US" sz="1400" b="1" dirty="0">
                <a:solidFill>
                  <a:schemeClr val="bg1"/>
                </a:solidFill>
              </a:rPr>
              <a:t>flow</a:t>
            </a:r>
            <a:r>
              <a:rPr lang="en-US" sz="1400" b="1" dirty="0"/>
              <a:t> </a:t>
            </a:r>
            <a:r>
              <a:rPr lang="en-US" sz="1400" b="1" dirty="0" smtClean="0"/>
              <a:t/>
            </a:r>
            <a:br>
              <a:rPr lang="en-US" sz="1400" b="1" dirty="0" smtClean="0"/>
            </a:br>
            <a:r>
              <a:rPr lang="en-US" sz="1400" b="1" dirty="0" smtClean="0">
                <a:solidFill>
                  <a:srgbClr val="F92672"/>
                </a:solidFill>
              </a:rPr>
              <a:t>| </a:t>
            </a:r>
            <a:r>
              <a:rPr lang="en-US" sz="1400" b="1" dirty="0">
                <a:solidFill>
                  <a:srgbClr val="F92672"/>
                </a:solidFill>
              </a:rPr>
              <a:t>stats</a:t>
            </a:r>
            <a:r>
              <a:rPr lang="en-US" sz="1400" b="1" dirty="0"/>
              <a:t> </a:t>
            </a:r>
            <a:r>
              <a:rPr lang="en-US" sz="1400" b="1" dirty="0">
                <a:solidFill>
                  <a:schemeClr val="bg1"/>
                </a:solidFill>
              </a:rPr>
              <a:t>count</a:t>
            </a:r>
            <a:r>
              <a:rPr lang="en-US" sz="1400" b="1" dirty="0"/>
              <a:t> </a:t>
            </a:r>
            <a:r>
              <a:rPr lang="en-US" sz="1400" b="1" dirty="0">
                <a:solidFill>
                  <a:srgbClr val="AE81FF"/>
                </a:solidFill>
              </a:rPr>
              <a:t>as</a:t>
            </a:r>
            <a:r>
              <a:rPr lang="en-US" sz="1400" b="1" dirty="0"/>
              <a:t> </a:t>
            </a:r>
            <a:r>
              <a:rPr lang="en-US" sz="1400" b="1" dirty="0" err="1">
                <a:solidFill>
                  <a:schemeClr val="bg1"/>
                </a:solidFill>
              </a:rPr>
              <a:t>number_events</a:t>
            </a:r>
            <a:r>
              <a:rPr lang="en-US" sz="1400" b="1" dirty="0">
                <a:solidFill>
                  <a:schemeClr val="bg1"/>
                </a:solidFill>
              </a:rPr>
              <a:t>,</a:t>
            </a:r>
            <a:r>
              <a:rPr lang="en-US" sz="1400" b="1" dirty="0">
                <a:solidFill>
                  <a:srgbClr val="66D9EF"/>
                </a:solidFill>
              </a:rPr>
              <a:t> min</a:t>
            </a:r>
            <a:r>
              <a:rPr lang="en-US" sz="1400" b="1" dirty="0">
                <a:solidFill>
                  <a:schemeClr val="bg1"/>
                </a:solidFill>
              </a:rPr>
              <a:t>(duration) </a:t>
            </a:r>
            <a:r>
              <a:rPr lang="en-US" sz="1400" b="1" dirty="0">
                <a:solidFill>
                  <a:srgbClr val="AE81FF"/>
                </a:solidFill>
              </a:rPr>
              <a:t>as</a:t>
            </a:r>
            <a:r>
              <a:rPr lang="en-US" sz="1400" b="1" dirty="0"/>
              <a:t> </a:t>
            </a:r>
            <a:r>
              <a:rPr lang="en-US" sz="1400" b="1" dirty="0" err="1">
                <a:solidFill>
                  <a:schemeClr val="bg1"/>
                </a:solidFill>
              </a:rPr>
              <a:t>min_duration</a:t>
            </a:r>
            <a:r>
              <a:rPr lang="en-US" sz="1400" b="1" dirty="0">
                <a:solidFill>
                  <a:schemeClr val="bg1"/>
                </a:solidFill>
              </a:rPr>
              <a:t>, </a:t>
            </a:r>
            <a:r>
              <a:rPr lang="en-US" sz="1400" b="1" dirty="0">
                <a:solidFill>
                  <a:srgbClr val="66D9EF"/>
                </a:solidFill>
              </a:rPr>
              <a:t>max</a:t>
            </a:r>
            <a:r>
              <a:rPr lang="en-US" sz="1400" b="1" dirty="0">
                <a:solidFill>
                  <a:schemeClr val="bg1"/>
                </a:solidFill>
              </a:rPr>
              <a:t>(duration) </a:t>
            </a:r>
            <a:r>
              <a:rPr lang="en-US" sz="1400" b="1" dirty="0">
                <a:solidFill>
                  <a:srgbClr val="AE81FF"/>
                </a:solidFill>
              </a:rPr>
              <a:t>as</a:t>
            </a:r>
            <a:r>
              <a:rPr lang="en-US" sz="1400" b="1" dirty="0"/>
              <a:t> </a:t>
            </a:r>
            <a:r>
              <a:rPr lang="en-US" sz="1400" b="1" dirty="0" err="1">
                <a:solidFill>
                  <a:schemeClr val="bg1"/>
                </a:solidFill>
              </a:rPr>
              <a:t>max_duration</a:t>
            </a:r>
            <a:r>
              <a:rPr lang="en-US" sz="1400" b="1" dirty="0">
                <a:solidFill>
                  <a:schemeClr val="bg1"/>
                </a:solidFill>
              </a:rPr>
              <a:t>, </a:t>
            </a:r>
            <a:r>
              <a:rPr lang="en-US" sz="1400" b="1" dirty="0" err="1">
                <a:solidFill>
                  <a:srgbClr val="66D9EF"/>
                </a:solidFill>
              </a:rPr>
              <a:t>avg</a:t>
            </a:r>
            <a:r>
              <a:rPr lang="en-US" sz="1400" b="1" dirty="0">
                <a:solidFill>
                  <a:schemeClr val="bg1"/>
                </a:solidFill>
              </a:rPr>
              <a:t>(duration) </a:t>
            </a:r>
            <a:r>
              <a:rPr lang="en-US" sz="1400" b="1" dirty="0">
                <a:solidFill>
                  <a:srgbClr val="AE81FF"/>
                </a:solidFill>
              </a:rPr>
              <a:t>as</a:t>
            </a:r>
            <a:r>
              <a:rPr lang="en-US" sz="1400" b="1" dirty="0"/>
              <a:t> </a:t>
            </a:r>
            <a:r>
              <a:rPr lang="en-US" sz="1400" b="1" dirty="0" err="1">
                <a:solidFill>
                  <a:schemeClr val="bg1"/>
                </a:solidFill>
              </a:rPr>
              <a:t>avg_duration</a:t>
            </a:r>
            <a:r>
              <a:rPr lang="en-US" sz="1400" b="1" dirty="0">
                <a:solidFill>
                  <a:schemeClr val="bg1"/>
                </a:solidFill>
              </a:rPr>
              <a:t>, </a:t>
            </a:r>
            <a:r>
              <a:rPr lang="en-US" sz="1400" b="1" dirty="0">
                <a:solidFill>
                  <a:srgbClr val="66D9EF"/>
                </a:solidFill>
              </a:rPr>
              <a:t>median</a:t>
            </a:r>
            <a:r>
              <a:rPr lang="en-US" sz="1400" b="1" dirty="0">
                <a:solidFill>
                  <a:schemeClr val="bg1"/>
                </a:solidFill>
              </a:rPr>
              <a:t>(duration) </a:t>
            </a:r>
            <a:r>
              <a:rPr lang="en-US" sz="1400" b="1" dirty="0">
                <a:solidFill>
                  <a:srgbClr val="AE81FF"/>
                </a:solidFill>
              </a:rPr>
              <a:t>as</a:t>
            </a:r>
            <a:r>
              <a:rPr lang="en-US" sz="1400" b="1" dirty="0"/>
              <a:t> </a:t>
            </a:r>
            <a:r>
              <a:rPr lang="en-US" sz="1400" b="1" dirty="0" err="1">
                <a:solidFill>
                  <a:schemeClr val="bg1"/>
                </a:solidFill>
              </a:rPr>
              <a:t>median_duration</a:t>
            </a:r>
            <a:r>
              <a:rPr lang="en-US" sz="1400" b="1" dirty="0">
                <a:solidFill>
                  <a:schemeClr val="bg1"/>
                </a:solidFill>
              </a:rPr>
              <a:t>, perc95(duration) </a:t>
            </a:r>
            <a:r>
              <a:rPr lang="en-US" sz="1400" b="1" dirty="0">
                <a:solidFill>
                  <a:srgbClr val="AE81FF"/>
                </a:solidFill>
              </a:rPr>
              <a:t>as</a:t>
            </a:r>
            <a:r>
              <a:rPr lang="en-US" sz="1400" b="1" dirty="0"/>
              <a:t> </a:t>
            </a:r>
            <a:r>
              <a:rPr lang="en-US" sz="1400" b="1" dirty="0">
                <a:solidFill>
                  <a:schemeClr val="bg1"/>
                </a:solidFill>
              </a:rPr>
              <a:t>perc95_duration, </a:t>
            </a:r>
            <a:r>
              <a:rPr lang="en-US" sz="1400" b="1" dirty="0" err="1">
                <a:solidFill>
                  <a:srgbClr val="66D9EF"/>
                </a:solidFill>
              </a:rPr>
              <a:t>stdev</a:t>
            </a:r>
            <a:r>
              <a:rPr lang="en-US" sz="1400" b="1" dirty="0">
                <a:solidFill>
                  <a:schemeClr val="bg1"/>
                </a:solidFill>
              </a:rPr>
              <a:t>(duration) </a:t>
            </a:r>
            <a:r>
              <a:rPr lang="en-US" sz="1400" b="1" dirty="0">
                <a:solidFill>
                  <a:srgbClr val="AE81FF"/>
                </a:solidFill>
              </a:rPr>
              <a:t>as</a:t>
            </a:r>
            <a:r>
              <a:rPr lang="en-US" sz="1400" b="1" dirty="0"/>
              <a:t> </a:t>
            </a:r>
            <a:r>
              <a:rPr lang="en-US" sz="1400" b="1" dirty="0" err="1" smtClean="0">
                <a:solidFill>
                  <a:schemeClr val="bg1"/>
                </a:solidFill>
              </a:rPr>
              <a:t>stdev_duration</a:t>
            </a:r>
            <a:endParaRPr lang="en-US" sz="1400" b="1" dirty="0" smtClean="0">
              <a:solidFill>
                <a:schemeClr val="bg1"/>
              </a:solidFill>
            </a:endParaRPr>
          </a:p>
          <a:p>
            <a:r>
              <a:rPr lang="en-US" sz="2000" dirty="0" smtClean="0"/>
              <a:t>Are </a:t>
            </a:r>
            <a:r>
              <a:rPr lang="en-US" sz="2000" dirty="0"/>
              <a:t>there any long running sessions in the last 60 minutes?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36064"/>
            <a:ext cx="9144000" cy="474922"/>
          </a:xfrm>
          <a:prstGeom prst="rect">
            <a:avLst/>
          </a:prstGeom>
        </p:spPr>
      </p:pic>
    </p:spTree>
    <p:extLst>
      <p:ext uri="{BB962C8B-B14F-4D97-AF65-F5344CB8AC3E}">
        <p14:creationId xmlns:p14="http://schemas.microsoft.com/office/powerpoint/2010/main" val="257014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gray">
          <a:xfrm>
            <a:off x="162270" y="1561932"/>
            <a:ext cx="6594132" cy="10447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8" name="Content Placeholder 7"/>
          <p:cNvSpPr>
            <a:spLocks noGrp="1"/>
          </p:cNvSpPr>
          <p:nvPr>
            <p:ph idx="4294967295"/>
          </p:nvPr>
        </p:nvSpPr>
        <p:spPr>
          <a:xfrm>
            <a:off x="165" y="711500"/>
            <a:ext cx="7365078" cy="3567283"/>
          </a:xfrm>
          <a:prstGeom prst="rect">
            <a:avLst/>
          </a:prstGeom>
        </p:spPr>
        <p:txBody>
          <a:bodyPr>
            <a:noAutofit/>
          </a:bodyPr>
          <a:lstStyle/>
          <a:p>
            <a:pPr marL="0" indent="0">
              <a:buNone/>
            </a:pPr>
            <a:r>
              <a:rPr lang="en-US" sz="1400" dirty="0" smtClean="0"/>
              <a:t>Describing network flows with Producer Consumer Ratio (PCR)</a:t>
            </a:r>
            <a:endParaRPr lang="en-US" sz="1100" dirty="0"/>
          </a:p>
          <a:p>
            <a:pPr>
              <a:buFont typeface="+mj-lt"/>
              <a:buAutoNum type="arabicPeriod"/>
            </a:pPr>
            <a:r>
              <a:rPr lang="en-US" sz="1100" b="1" dirty="0" smtClean="0"/>
              <a:t>Create </a:t>
            </a:r>
            <a:r>
              <a:rPr lang="en-US" sz="1100" b="1" dirty="0"/>
              <a:t>a </a:t>
            </a:r>
            <a:r>
              <a:rPr lang="en-US" sz="1100" b="1" dirty="0" smtClean="0"/>
              <a:t>ratio </a:t>
            </a:r>
            <a:r>
              <a:rPr lang="en-US" sz="1100" b="1" dirty="0"/>
              <a:t>of </a:t>
            </a:r>
            <a:r>
              <a:rPr lang="en-US" sz="1100" b="1" dirty="0" err="1"/>
              <a:t>bytes_in</a:t>
            </a:r>
            <a:r>
              <a:rPr lang="en-US" sz="1100" b="1" dirty="0"/>
              <a:t> to </a:t>
            </a:r>
            <a:r>
              <a:rPr lang="en-US" sz="1100" b="1" dirty="0" err="1" smtClean="0"/>
              <a:t>bytes_out</a:t>
            </a:r>
            <a:endParaRPr lang="en-US" sz="1100" b="1" dirty="0" smtClean="0"/>
          </a:p>
          <a:p>
            <a:pPr>
              <a:buFont typeface="+mj-lt"/>
              <a:buAutoNum type="arabicPeriod"/>
            </a:pPr>
            <a:r>
              <a:rPr lang="en-US" sz="1100" b="1" dirty="0"/>
              <a:t>Apply case logic to determine inbound or outbound imbalance between client &amp; server</a:t>
            </a:r>
            <a:endParaRPr lang="en-US" sz="1100" b="1" dirty="0" smtClean="0"/>
          </a:p>
          <a:p>
            <a:r>
              <a:rPr lang="en-US" sz="1100" b="1" dirty="0">
                <a:solidFill>
                  <a:srgbClr val="A6E22E"/>
                </a:solidFill>
              </a:rPr>
              <a:t>index</a:t>
            </a:r>
            <a:r>
              <a:rPr lang="en-US" sz="1100" b="1" dirty="0">
                <a:solidFill>
                  <a:srgbClr val="F92672"/>
                </a:solidFill>
              </a:rPr>
              <a:t>=</a:t>
            </a:r>
            <a:r>
              <a:rPr lang="en-US" sz="1100" b="1" dirty="0" err="1">
                <a:solidFill>
                  <a:schemeClr val="bg1"/>
                </a:solidFill>
              </a:rPr>
              <a:t>suricata</a:t>
            </a:r>
            <a:r>
              <a:rPr lang="en-US" sz="1100" b="1" dirty="0"/>
              <a:t> </a:t>
            </a:r>
            <a:r>
              <a:rPr lang="en-US" sz="1100" b="1" dirty="0" err="1">
                <a:solidFill>
                  <a:schemeClr val="bg1"/>
                </a:solidFill>
              </a:rPr>
              <a:t>event_type</a:t>
            </a:r>
            <a:r>
              <a:rPr lang="en-US" sz="1100" b="1" dirty="0">
                <a:solidFill>
                  <a:srgbClr val="F92672"/>
                </a:solidFill>
              </a:rPr>
              <a:t>=</a:t>
            </a:r>
            <a:r>
              <a:rPr lang="en-US" sz="1100" b="1" dirty="0">
                <a:solidFill>
                  <a:schemeClr val="bg1"/>
                </a:solidFill>
              </a:rPr>
              <a:t>flow</a:t>
            </a:r>
            <a:r>
              <a:rPr lang="en-US" sz="1100" b="1" dirty="0"/>
              <a:t> </a:t>
            </a:r>
            <a:br>
              <a:rPr lang="en-US" sz="1100" b="1" dirty="0"/>
            </a:br>
            <a:r>
              <a:rPr lang="en-US" sz="1100" b="1" dirty="0">
                <a:solidFill>
                  <a:srgbClr val="F92672"/>
                </a:solidFill>
              </a:rPr>
              <a:t>| </a:t>
            </a:r>
            <a:r>
              <a:rPr lang="en-US" sz="1100" b="1" dirty="0" err="1">
                <a:solidFill>
                  <a:srgbClr val="F92672"/>
                </a:solidFill>
              </a:rPr>
              <a:t>eval</a:t>
            </a:r>
            <a:r>
              <a:rPr lang="en-US" sz="1100" b="1" dirty="0"/>
              <a:t> </a:t>
            </a:r>
            <a:r>
              <a:rPr lang="en-US" sz="1100" b="1" dirty="0" err="1">
                <a:solidFill>
                  <a:schemeClr val="bg1"/>
                </a:solidFill>
              </a:rPr>
              <a:t>bytes_total</a:t>
            </a:r>
            <a:r>
              <a:rPr lang="en-US" sz="1100" b="1" dirty="0">
                <a:solidFill>
                  <a:srgbClr val="F92672"/>
                </a:solidFill>
              </a:rPr>
              <a:t>=</a:t>
            </a:r>
            <a:r>
              <a:rPr lang="en-US" sz="1100" b="1" dirty="0" err="1">
                <a:solidFill>
                  <a:schemeClr val="bg1"/>
                </a:solidFill>
              </a:rPr>
              <a:t>bytes_in</a:t>
            </a:r>
            <a:r>
              <a:rPr lang="en-US" sz="1100" b="1" dirty="0" err="1">
                <a:solidFill>
                  <a:srgbClr val="F92672"/>
                </a:solidFill>
              </a:rPr>
              <a:t>+</a:t>
            </a:r>
            <a:r>
              <a:rPr lang="en-US" sz="1100" b="1" dirty="0" err="1">
                <a:solidFill>
                  <a:schemeClr val="bg1"/>
                </a:solidFill>
              </a:rPr>
              <a:t>bytes_out</a:t>
            </a:r>
            <a:r>
              <a:rPr lang="en-US" sz="1100" b="1" dirty="0"/>
              <a:t> </a:t>
            </a:r>
            <a:br>
              <a:rPr lang="en-US" sz="1100" b="1" dirty="0"/>
            </a:br>
            <a:r>
              <a:rPr lang="en-US" sz="1100" b="1" dirty="0">
                <a:solidFill>
                  <a:srgbClr val="F92672"/>
                </a:solidFill>
              </a:rPr>
              <a:t>| </a:t>
            </a:r>
            <a:r>
              <a:rPr lang="en-US" sz="1100" b="1" dirty="0" err="1">
                <a:solidFill>
                  <a:srgbClr val="F92672"/>
                </a:solidFill>
              </a:rPr>
              <a:t>eval</a:t>
            </a:r>
            <a:r>
              <a:rPr lang="en-US" sz="1100" b="1" dirty="0"/>
              <a:t> </a:t>
            </a:r>
            <a:r>
              <a:rPr lang="en-US" sz="1100" b="1" dirty="0" err="1">
                <a:solidFill>
                  <a:schemeClr val="bg1"/>
                </a:solidFill>
              </a:rPr>
              <a:t>bytes_ratio</a:t>
            </a:r>
            <a:r>
              <a:rPr lang="en-US" sz="1100" b="1" dirty="0">
                <a:solidFill>
                  <a:srgbClr val="F92672"/>
                </a:solidFill>
              </a:rPr>
              <a:t>=</a:t>
            </a:r>
            <a:r>
              <a:rPr lang="en-US" sz="1100" b="1" dirty="0">
                <a:solidFill>
                  <a:srgbClr val="66D9EF"/>
                </a:solidFill>
              </a:rPr>
              <a:t> </a:t>
            </a:r>
            <a:r>
              <a:rPr lang="en-US" sz="1100" b="1" dirty="0">
                <a:solidFill>
                  <a:schemeClr val="bg1"/>
                </a:solidFill>
              </a:rPr>
              <a:t>((</a:t>
            </a:r>
            <a:r>
              <a:rPr lang="en-US" sz="1100" b="1" dirty="0" err="1">
                <a:solidFill>
                  <a:schemeClr val="bg1"/>
                </a:solidFill>
              </a:rPr>
              <a:t>bytes_out</a:t>
            </a:r>
            <a:r>
              <a:rPr lang="en-US" sz="1100" b="1" dirty="0" err="1">
                <a:solidFill>
                  <a:srgbClr val="F92672"/>
                </a:solidFill>
              </a:rPr>
              <a:t>-</a:t>
            </a:r>
            <a:r>
              <a:rPr lang="en-US" sz="1100" b="1" dirty="0" err="1">
                <a:solidFill>
                  <a:schemeClr val="bg1"/>
                </a:solidFill>
              </a:rPr>
              <a:t>bytes_in</a:t>
            </a:r>
            <a:r>
              <a:rPr lang="en-US" sz="1100" b="1" dirty="0">
                <a:solidFill>
                  <a:schemeClr val="bg1"/>
                </a:solidFill>
              </a:rPr>
              <a:t>)/</a:t>
            </a:r>
            <a:r>
              <a:rPr lang="en-US" sz="1100" b="1" dirty="0" err="1">
                <a:solidFill>
                  <a:schemeClr val="bg1"/>
                </a:solidFill>
              </a:rPr>
              <a:t>bytes_total</a:t>
            </a:r>
            <a:r>
              <a:rPr lang="en-US" sz="1100" b="1" dirty="0">
                <a:solidFill>
                  <a:schemeClr val="bg1"/>
                </a:solidFill>
              </a:rPr>
              <a:t>) </a:t>
            </a:r>
            <a:r>
              <a:rPr lang="en-US" sz="1100" b="1" dirty="0"/>
              <a:t/>
            </a:r>
            <a:br>
              <a:rPr lang="en-US" sz="1100" b="1" dirty="0"/>
            </a:br>
            <a:r>
              <a:rPr lang="en-US" sz="1100" b="1" dirty="0">
                <a:solidFill>
                  <a:srgbClr val="F92672"/>
                </a:solidFill>
              </a:rPr>
              <a:t>| </a:t>
            </a:r>
            <a:r>
              <a:rPr lang="en-US" sz="1100" b="1" dirty="0" err="1">
                <a:solidFill>
                  <a:srgbClr val="F92672"/>
                </a:solidFill>
              </a:rPr>
              <a:t>eval</a:t>
            </a:r>
            <a:r>
              <a:rPr lang="en-US" sz="1100" b="1" dirty="0"/>
              <a:t> </a:t>
            </a:r>
            <a:r>
              <a:rPr lang="en-US" sz="1100" b="1" dirty="0" err="1">
                <a:solidFill>
                  <a:schemeClr val="bg1"/>
                </a:solidFill>
              </a:rPr>
              <a:t>bytes_pcr_range</a:t>
            </a:r>
            <a:r>
              <a:rPr lang="en-US" sz="1100" b="1" dirty="0"/>
              <a:t> </a:t>
            </a:r>
            <a:r>
              <a:rPr lang="en-US" sz="1100" b="1" dirty="0">
                <a:solidFill>
                  <a:srgbClr val="F92672"/>
                </a:solidFill>
              </a:rPr>
              <a:t>=</a:t>
            </a:r>
            <a:r>
              <a:rPr lang="en-US" sz="1100" b="1" dirty="0">
                <a:solidFill>
                  <a:srgbClr val="66D9EF"/>
                </a:solidFill>
              </a:rPr>
              <a:t> case</a:t>
            </a:r>
            <a:r>
              <a:rPr lang="en-US" sz="1100" b="1" dirty="0">
                <a:solidFill>
                  <a:schemeClr val="bg1"/>
                </a:solidFill>
              </a:rPr>
              <a:t>(</a:t>
            </a:r>
            <a:r>
              <a:rPr lang="en-US" sz="1100" b="1" dirty="0" err="1">
                <a:solidFill>
                  <a:schemeClr val="bg1"/>
                </a:solidFill>
              </a:rPr>
              <a:t>bytes_ratio</a:t>
            </a:r>
            <a:r>
              <a:rPr lang="en-US" sz="1100" b="1" dirty="0"/>
              <a:t> </a:t>
            </a:r>
            <a:r>
              <a:rPr lang="en-US" sz="1100" b="1" dirty="0">
                <a:solidFill>
                  <a:srgbClr val="F92672"/>
                </a:solidFill>
              </a:rPr>
              <a:t>&gt;</a:t>
            </a:r>
            <a:r>
              <a:rPr lang="en-US" sz="1100" b="1" dirty="0"/>
              <a:t> </a:t>
            </a:r>
            <a:r>
              <a:rPr lang="en-US" sz="1100" b="1" dirty="0">
                <a:solidFill>
                  <a:srgbClr val="AE81FF"/>
                </a:solidFill>
              </a:rPr>
              <a:t>0.4</a:t>
            </a:r>
            <a:r>
              <a:rPr lang="en-US" sz="1100" b="1" dirty="0"/>
              <a:t>, </a:t>
            </a:r>
            <a:r>
              <a:rPr lang="en-US" sz="1100" b="1" dirty="0">
                <a:solidFill>
                  <a:srgbClr val="E6DB74"/>
                </a:solidFill>
              </a:rPr>
              <a:t>"Pure Push"</a:t>
            </a:r>
            <a:r>
              <a:rPr lang="en-US" sz="1100" b="1" dirty="0">
                <a:solidFill>
                  <a:schemeClr val="bg1"/>
                </a:solidFill>
              </a:rPr>
              <a:t>, </a:t>
            </a:r>
            <a:r>
              <a:rPr lang="en-US" sz="1100" b="1" dirty="0" err="1">
                <a:solidFill>
                  <a:schemeClr val="bg1"/>
                </a:solidFill>
              </a:rPr>
              <a:t>bytes_ratio</a:t>
            </a:r>
            <a:r>
              <a:rPr lang="en-US" sz="1100" b="1" dirty="0">
                <a:solidFill>
                  <a:schemeClr val="bg1"/>
                </a:solidFill>
              </a:rPr>
              <a:t> </a:t>
            </a:r>
            <a:r>
              <a:rPr lang="en-US" sz="1100" b="1" dirty="0">
                <a:solidFill>
                  <a:srgbClr val="F92672"/>
                </a:solidFill>
              </a:rPr>
              <a:t>&gt;</a:t>
            </a:r>
            <a:r>
              <a:rPr lang="en-US" sz="1100" b="1" dirty="0"/>
              <a:t> </a:t>
            </a:r>
            <a:r>
              <a:rPr lang="en-US" sz="1100" b="1" dirty="0">
                <a:solidFill>
                  <a:srgbClr val="AE81FF"/>
                </a:solidFill>
              </a:rPr>
              <a:t>0</a:t>
            </a:r>
            <a:r>
              <a:rPr lang="en-US" sz="1100" b="1" dirty="0"/>
              <a:t>, </a:t>
            </a:r>
            <a:r>
              <a:rPr lang="en-US" sz="1100" b="1" dirty="0">
                <a:solidFill>
                  <a:srgbClr val="E6DB74"/>
                </a:solidFill>
              </a:rPr>
              <a:t>"70:30 Export"</a:t>
            </a:r>
            <a:r>
              <a:rPr lang="en-US" sz="1100" b="1" dirty="0">
                <a:solidFill>
                  <a:schemeClr val="bg1"/>
                </a:solidFill>
              </a:rPr>
              <a:t>, </a:t>
            </a:r>
            <a:r>
              <a:rPr lang="en-US" sz="1100" b="1" dirty="0" err="1">
                <a:solidFill>
                  <a:schemeClr val="bg1"/>
                </a:solidFill>
              </a:rPr>
              <a:t>bytes_ratio</a:t>
            </a:r>
            <a:r>
              <a:rPr lang="en-US" sz="1100" b="1" dirty="0">
                <a:solidFill>
                  <a:schemeClr val="bg1"/>
                </a:solidFill>
              </a:rPr>
              <a:t> </a:t>
            </a:r>
            <a:r>
              <a:rPr lang="en-US" sz="1100" b="1" dirty="0">
                <a:solidFill>
                  <a:srgbClr val="F92672"/>
                </a:solidFill>
              </a:rPr>
              <a:t>==</a:t>
            </a:r>
            <a:r>
              <a:rPr lang="en-US" sz="1100" b="1" dirty="0"/>
              <a:t> </a:t>
            </a:r>
            <a:r>
              <a:rPr lang="en-US" sz="1100" b="1" dirty="0">
                <a:solidFill>
                  <a:srgbClr val="AE81FF"/>
                </a:solidFill>
              </a:rPr>
              <a:t>0</a:t>
            </a:r>
            <a:r>
              <a:rPr lang="en-US" sz="1100" b="1" dirty="0"/>
              <a:t>, </a:t>
            </a:r>
            <a:r>
              <a:rPr lang="en-US" sz="1100" b="1" dirty="0">
                <a:solidFill>
                  <a:srgbClr val="E6DB74"/>
                </a:solidFill>
              </a:rPr>
              <a:t>"Balanced Exchange"</a:t>
            </a:r>
            <a:r>
              <a:rPr lang="en-US" sz="1100" b="1" dirty="0">
                <a:solidFill>
                  <a:schemeClr val="bg1"/>
                </a:solidFill>
              </a:rPr>
              <a:t>, </a:t>
            </a:r>
            <a:r>
              <a:rPr lang="en-US" sz="1100" b="1" dirty="0" err="1">
                <a:solidFill>
                  <a:schemeClr val="bg1"/>
                </a:solidFill>
              </a:rPr>
              <a:t>bytes_ratio</a:t>
            </a:r>
            <a:r>
              <a:rPr lang="en-US" sz="1100" b="1" dirty="0">
                <a:solidFill>
                  <a:schemeClr val="bg1"/>
                </a:solidFill>
              </a:rPr>
              <a:t> </a:t>
            </a:r>
            <a:r>
              <a:rPr lang="en-US" sz="1100" b="1" dirty="0">
                <a:solidFill>
                  <a:srgbClr val="F92672"/>
                </a:solidFill>
              </a:rPr>
              <a:t>&gt;=</a:t>
            </a:r>
            <a:r>
              <a:rPr lang="en-US" sz="1100" b="1" dirty="0"/>
              <a:t> </a:t>
            </a:r>
            <a:r>
              <a:rPr lang="en-US" sz="1100" b="1" dirty="0">
                <a:solidFill>
                  <a:srgbClr val="F92672"/>
                </a:solidFill>
              </a:rPr>
              <a:t>-</a:t>
            </a:r>
            <a:r>
              <a:rPr lang="en-US" sz="1100" b="1" dirty="0">
                <a:solidFill>
                  <a:srgbClr val="AE81FF"/>
                </a:solidFill>
              </a:rPr>
              <a:t>0.5</a:t>
            </a:r>
            <a:r>
              <a:rPr lang="en-US" sz="1100" b="1" dirty="0"/>
              <a:t>, </a:t>
            </a:r>
            <a:r>
              <a:rPr lang="en-US" sz="1100" b="1" dirty="0">
                <a:solidFill>
                  <a:srgbClr val="E6DB74"/>
                </a:solidFill>
              </a:rPr>
              <a:t>"3:1 Import"</a:t>
            </a:r>
            <a:r>
              <a:rPr lang="en-US" sz="1100" b="1" dirty="0">
                <a:solidFill>
                  <a:schemeClr val="bg1"/>
                </a:solidFill>
              </a:rPr>
              <a:t>, </a:t>
            </a:r>
            <a:r>
              <a:rPr lang="en-US" sz="1100" b="1" dirty="0" err="1">
                <a:solidFill>
                  <a:schemeClr val="bg1"/>
                </a:solidFill>
              </a:rPr>
              <a:t>bytes_ratio</a:t>
            </a:r>
            <a:r>
              <a:rPr lang="en-US" sz="1100" b="1" dirty="0">
                <a:solidFill>
                  <a:schemeClr val="bg1"/>
                </a:solidFill>
              </a:rPr>
              <a:t> </a:t>
            </a:r>
            <a:r>
              <a:rPr lang="en-US" sz="1100" b="1" dirty="0">
                <a:solidFill>
                  <a:srgbClr val="F92672"/>
                </a:solidFill>
              </a:rPr>
              <a:t>&gt;</a:t>
            </a:r>
            <a:r>
              <a:rPr lang="en-US" sz="1100" b="1" dirty="0"/>
              <a:t> </a:t>
            </a:r>
            <a:r>
              <a:rPr lang="en-US" sz="1100" b="1" dirty="0">
                <a:solidFill>
                  <a:srgbClr val="F92672"/>
                </a:solidFill>
              </a:rPr>
              <a:t>-</a:t>
            </a:r>
            <a:r>
              <a:rPr lang="en-US" sz="1100" b="1" dirty="0">
                <a:solidFill>
                  <a:srgbClr val="AE81FF"/>
                </a:solidFill>
              </a:rPr>
              <a:t>1</a:t>
            </a:r>
            <a:r>
              <a:rPr lang="en-US" sz="1100" b="1" dirty="0"/>
              <a:t>, </a:t>
            </a:r>
            <a:r>
              <a:rPr lang="en-US" sz="1100" b="1" dirty="0">
                <a:solidFill>
                  <a:srgbClr val="E6DB74"/>
                </a:solidFill>
              </a:rPr>
              <a:t>"Pure Pull"</a:t>
            </a:r>
            <a:r>
              <a:rPr lang="en-US" sz="1100" b="1" dirty="0"/>
              <a:t>) </a:t>
            </a:r>
            <a:br>
              <a:rPr lang="en-US" sz="1100" b="1" dirty="0"/>
            </a:br>
            <a:r>
              <a:rPr lang="en-US" sz="1100" b="1" dirty="0">
                <a:solidFill>
                  <a:srgbClr val="F92672"/>
                </a:solidFill>
              </a:rPr>
              <a:t>| stats</a:t>
            </a:r>
            <a:r>
              <a:rPr lang="en-US" sz="1100" b="1" dirty="0"/>
              <a:t> </a:t>
            </a:r>
            <a:r>
              <a:rPr lang="en-US" sz="1100" b="1" dirty="0" err="1">
                <a:solidFill>
                  <a:schemeClr val="bg1"/>
                </a:solidFill>
              </a:rPr>
              <a:t>sparkline</a:t>
            </a:r>
            <a:r>
              <a:rPr lang="en-US" sz="1100" b="1" dirty="0">
                <a:solidFill>
                  <a:schemeClr val="bg1"/>
                </a:solidFill>
              </a:rPr>
              <a:t>(count) </a:t>
            </a:r>
            <a:r>
              <a:rPr lang="en-US" sz="1100" b="1" dirty="0">
                <a:solidFill>
                  <a:srgbClr val="F92672"/>
                </a:solidFill>
              </a:rPr>
              <a:t>AS</a:t>
            </a:r>
            <a:r>
              <a:rPr lang="en-US" sz="1100" b="1" dirty="0"/>
              <a:t> </a:t>
            </a:r>
            <a:r>
              <a:rPr lang="en-US" sz="1100" b="1" dirty="0">
                <a:solidFill>
                  <a:schemeClr val="bg1"/>
                </a:solidFill>
              </a:rPr>
              <a:t>activity</a:t>
            </a:r>
            <a:r>
              <a:rPr lang="en-US" sz="1100" b="1" dirty="0"/>
              <a:t> </a:t>
            </a:r>
            <a:r>
              <a:rPr lang="en-US" sz="1100" b="1" dirty="0">
                <a:solidFill>
                  <a:srgbClr val="AE81FF"/>
                </a:solidFill>
              </a:rPr>
              <a:t>by</a:t>
            </a:r>
            <a:r>
              <a:rPr lang="en-US" sz="1100" b="1" dirty="0"/>
              <a:t> </a:t>
            </a:r>
            <a:r>
              <a:rPr lang="en-US" sz="1100" b="1" dirty="0" err="1">
                <a:solidFill>
                  <a:schemeClr val="bg1"/>
                </a:solidFill>
              </a:rPr>
              <a:t>src_ip</a:t>
            </a:r>
            <a:r>
              <a:rPr lang="en-US" sz="1100" b="1" dirty="0">
                <a:solidFill>
                  <a:schemeClr val="bg1"/>
                </a:solidFill>
              </a:rPr>
              <a:t> </a:t>
            </a:r>
            <a:r>
              <a:rPr lang="en-US" sz="1100" b="1" dirty="0" err="1">
                <a:solidFill>
                  <a:schemeClr val="bg1"/>
                </a:solidFill>
              </a:rPr>
              <a:t>src_port</a:t>
            </a:r>
            <a:r>
              <a:rPr lang="en-US" sz="1100" b="1" dirty="0">
                <a:solidFill>
                  <a:schemeClr val="bg1"/>
                </a:solidFill>
              </a:rPr>
              <a:t> </a:t>
            </a:r>
            <a:r>
              <a:rPr lang="en-US" sz="1100" b="1" dirty="0" err="1">
                <a:solidFill>
                  <a:schemeClr val="bg1"/>
                </a:solidFill>
              </a:rPr>
              <a:t>dest_ip</a:t>
            </a:r>
            <a:r>
              <a:rPr lang="en-US" sz="1100" b="1" dirty="0">
                <a:solidFill>
                  <a:schemeClr val="bg1"/>
                </a:solidFill>
              </a:rPr>
              <a:t> </a:t>
            </a:r>
            <a:r>
              <a:rPr lang="en-US" sz="1100" b="1" dirty="0" err="1">
                <a:solidFill>
                  <a:schemeClr val="bg1"/>
                </a:solidFill>
              </a:rPr>
              <a:t>dest_port</a:t>
            </a:r>
            <a:r>
              <a:rPr lang="en-US" sz="1100" b="1" dirty="0">
                <a:solidFill>
                  <a:schemeClr val="bg1"/>
                </a:solidFill>
              </a:rPr>
              <a:t> </a:t>
            </a:r>
            <a:r>
              <a:rPr lang="en-US" sz="1100" b="1" dirty="0" err="1">
                <a:solidFill>
                  <a:schemeClr val="bg1"/>
                </a:solidFill>
              </a:rPr>
              <a:t>bytes_in</a:t>
            </a:r>
            <a:r>
              <a:rPr lang="en-US" sz="1100" b="1" dirty="0">
                <a:solidFill>
                  <a:schemeClr val="bg1"/>
                </a:solidFill>
              </a:rPr>
              <a:t> </a:t>
            </a:r>
            <a:r>
              <a:rPr lang="en-US" sz="1100" b="1" dirty="0" err="1">
                <a:solidFill>
                  <a:schemeClr val="bg1"/>
                </a:solidFill>
              </a:rPr>
              <a:t>bytes_out</a:t>
            </a:r>
            <a:r>
              <a:rPr lang="en-US" sz="1100" b="1" dirty="0">
                <a:solidFill>
                  <a:schemeClr val="bg1"/>
                </a:solidFill>
              </a:rPr>
              <a:t> </a:t>
            </a:r>
            <a:r>
              <a:rPr lang="en-US" sz="1100" b="1" dirty="0" err="1" smtClean="0">
                <a:solidFill>
                  <a:schemeClr val="bg1"/>
                </a:solidFill>
              </a:rPr>
              <a:t>bytes_pcr_range</a:t>
            </a:r>
            <a:endParaRPr lang="en-US" sz="1100" b="1" dirty="0"/>
          </a:p>
        </p:txBody>
      </p:sp>
      <p:sp>
        <p:nvSpPr>
          <p:cNvPr id="4" name="Title 3"/>
          <p:cNvSpPr>
            <a:spLocks noGrp="1"/>
          </p:cNvSpPr>
          <p:nvPr>
            <p:ph type="title"/>
          </p:nvPr>
        </p:nvSpPr>
        <p:spPr/>
        <p:txBody>
          <a:bodyPr/>
          <a:lstStyle/>
          <a:p>
            <a:r>
              <a:rPr lang="en-US" dirty="0" smtClean="0"/>
              <a:t>Applying Descriptive Statistics - PCR</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69" y="2809580"/>
            <a:ext cx="7406640" cy="1593369"/>
          </a:xfrm>
          <a:prstGeom prst="rect">
            <a:avLst/>
          </a:prstGeom>
        </p:spPr>
      </p:pic>
      <p:sp>
        <p:nvSpPr>
          <p:cNvPr id="5" name="Rectangle 4"/>
          <p:cNvSpPr/>
          <p:nvPr/>
        </p:nvSpPr>
        <p:spPr>
          <a:xfrm>
            <a:off x="7157258" y="2574505"/>
            <a:ext cx="2057484" cy="2031325"/>
          </a:xfrm>
          <a:prstGeom prst="rect">
            <a:avLst/>
          </a:prstGeom>
        </p:spPr>
        <p:txBody>
          <a:bodyPr wrap="square">
            <a:spAutoFit/>
          </a:bodyPr>
          <a:lstStyle/>
          <a:p>
            <a:pPr lvl="1"/>
            <a:r>
              <a:rPr lang="en-US" sz="1050" b="1" u="sng" dirty="0" smtClean="0"/>
              <a:t>PCR Ranges:</a:t>
            </a:r>
          </a:p>
          <a:p>
            <a:pPr lvl="1"/>
            <a:r>
              <a:rPr lang="en-US" sz="1050" b="1" dirty="0" smtClean="0"/>
              <a:t>1.0 </a:t>
            </a:r>
            <a:r>
              <a:rPr lang="en-US" sz="1050" b="1" dirty="0"/>
              <a:t>– </a:t>
            </a:r>
            <a:r>
              <a:rPr lang="en-US" sz="1050" b="1" dirty="0" smtClean="0"/>
              <a:t>Pure Push </a:t>
            </a:r>
            <a:r>
              <a:rPr lang="en-US" sz="1050" b="1" dirty="0"/>
              <a:t>- FTP upload, multicast, beaconing</a:t>
            </a:r>
          </a:p>
          <a:p>
            <a:pPr lvl="1"/>
            <a:r>
              <a:rPr lang="en-US" sz="1050" b="1" dirty="0"/>
              <a:t>0.4 – 70:30 export - Sending Email</a:t>
            </a:r>
          </a:p>
          <a:p>
            <a:pPr lvl="1"/>
            <a:r>
              <a:rPr lang="en-US" sz="1050" b="1" dirty="0"/>
              <a:t>0.0 – Balanced Exchange - NTP, ARP probe</a:t>
            </a:r>
          </a:p>
          <a:p>
            <a:pPr lvl="1"/>
            <a:r>
              <a:rPr lang="en-US" sz="1050" b="1" dirty="0"/>
              <a:t>-0.5 – 3:1 import - HTTP Browsing</a:t>
            </a:r>
          </a:p>
          <a:p>
            <a:pPr lvl="1"/>
            <a:r>
              <a:rPr lang="en-US" sz="1050" b="1" dirty="0"/>
              <a:t>-1.0 – pure pull - HTTP Download</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3968" y="711500"/>
            <a:ext cx="2271261" cy="1895199"/>
          </a:xfrm>
          <a:prstGeom prst="rect">
            <a:avLst/>
          </a:prstGeom>
        </p:spPr>
      </p:pic>
    </p:spTree>
    <p:extLst>
      <p:ext uri="{BB962C8B-B14F-4D97-AF65-F5344CB8AC3E}">
        <p14:creationId xmlns:p14="http://schemas.microsoft.com/office/powerpoint/2010/main" val="951875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92583"/>
            <a:ext cx="9144000" cy="857250"/>
          </a:xfrm>
        </p:spPr>
        <p:txBody>
          <a:bodyPr>
            <a:normAutofit/>
          </a:bodyPr>
          <a:lstStyle/>
          <a:p>
            <a:r>
              <a:rPr lang="en-US" dirty="0" smtClean="0"/>
              <a:t>Visualization &amp; Creating Context (EDA)</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26</a:t>
            </a:fld>
            <a:endParaRPr lang="en-US"/>
          </a:p>
        </p:txBody>
      </p:sp>
      <p:sp>
        <p:nvSpPr>
          <p:cNvPr id="8" name="Content Placeholder 7"/>
          <p:cNvSpPr>
            <a:spLocks noGrp="1"/>
          </p:cNvSpPr>
          <p:nvPr>
            <p:ph idx="4294967295"/>
          </p:nvPr>
        </p:nvSpPr>
        <p:spPr>
          <a:xfrm>
            <a:off x="457201" y="1027340"/>
            <a:ext cx="5579532" cy="3567283"/>
          </a:xfrm>
          <a:prstGeom prst="rect">
            <a:avLst/>
          </a:prstGeom>
        </p:spPr>
        <p:txBody>
          <a:bodyPr>
            <a:normAutofit/>
          </a:bodyPr>
          <a:lstStyle/>
          <a:p>
            <a:r>
              <a:rPr lang="en-US" sz="1600" b="1" dirty="0" smtClean="0"/>
              <a:t>Visualization</a:t>
            </a:r>
            <a:r>
              <a:rPr lang="en-US" sz="1600" dirty="0" smtClean="0"/>
              <a:t> is a powerful EDA tool</a:t>
            </a:r>
          </a:p>
          <a:p>
            <a:pPr lvl="1"/>
            <a:r>
              <a:rPr lang="en-US" sz="1300" dirty="0" smtClean="0">
                <a:solidFill>
                  <a:schemeClr val="tx1"/>
                </a:solidFill>
              </a:rPr>
              <a:t>Not everything can be described as bits, bytes, plaintext or pie charts.</a:t>
            </a:r>
          </a:p>
          <a:p>
            <a:r>
              <a:rPr lang="en-US" sz="1600" b="1" dirty="0" smtClean="0"/>
              <a:t>C</a:t>
            </a:r>
            <a:r>
              <a:rPr lang="en-US" sz="1600" b="1" dirty="0" smtClean="0">
                <a:solidFill>
                  <a:schemeClr val="tx1"/>
                </a:solidFill>
              </a:rPr>
              <a:t>orrelation</a:t>
            </a:r>
            <a:r>
              <a:rPr lang="en-US" sz="1600" dirty="0" smtClean="0">
                <a:solidFill>
                  <a:schemeClr val="tx1"/>
                </a:solidFill>
              </a:rPr>
              <a:t> to add context to your data during the EDA process or test hypothesis.</a:t>
            </a:r>
          </a:p>
          <a:p>
            <a:pPr lvl="1"/>
            <a:endParaRPr lang="en-US"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2592601"/>
            <a:ext cx="7186534" cy="201601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334" y="801942"/>
            <a:ext cx="2615396" cy="1961547"/>
          </a:xfrm>
          <a:prstGeom prst="rect">
            <a:avLst/>
          </a:prstGeom>
        </p:spPr>
      </p:pic>
    </p:spTree>
    <p:extLst>
      <p:ext uri="{BB962C8B-B14F-4D97-AF65-F5344CB8AC3E}">
        <p14:creationId xmlns:p14="http://schemas.microsoft.com/office/powerpoint/2010/main" val="2097438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709" y="820495"/>
            <a:ext cx="4318344" cy="2514601"/>
          </a:xfrm>
          <a:prstGeom prst="rect">
            <a:avLst/>
          </a:prstGeom>
        </p:spPr>
      </p:pic>
      <p:sp>
        <p:nvSpPr>
          <p:cNvPr id="4" name="Title 3"/>
          <p:cNvSpPr>
            <a:spLocks noGrp="1"/>
          </p:cNvSpPr>
          <p:nvPr>
            <p:ph type="title"/>
          </p:nvPr>
        </p:nvSpPr>
        <p:spPr/>
        <p:txBody>
          <a:bodyPr/>
          <a:lstStyle/>
          <a:p>
            <a:r>
              <a:rPr lang="en-US" dirty="0" smtClean="0"/>
              <a:t>Geographical EDA - Visualization</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27</a:t>
            </a:fld>
            <a:endParaRPr lang="en-US"/>
          </a:p>
        </p:txBody>
      </p:sp>
      <p:sp>
        <p:nvSpPr>
          <p:cNvPr id="10" name="Content Placeholder 7"/>
          <p:cNvSpPr>
            <a:spLocks noGrp="1"/>
          </p:cNvSpPr>
          <p:nvPr>
            <p:ph idx="4294967295"/>
          </p:nvPr>
        </p:nvSpPr>
        <p:spPr>
          <a:xfrm>
            <a:off x="457200" y="820495"/>
            <a:ext cx="3922499" cy="1539464"/>
          </a:xfrm>
          <a:prstGeom prst="rect">
            <a:avLst/>
          </a:prstGeom>
        </p:spPr>
        <p:txBody>
          <a:bodyPr>
            <a:noAutofit/>
          </a:bodyPr>
          <a:lstStyle/>
          <a:p>
            <a:pPr>
              <a:buFont typeface="Arial" charset="0"/>
              <a:buChar char="•"/>
            </a:pPr>
            <a:r>
              <a:rPr lang="en-US" sz="1400" dirty="0" smtClean="0"/>
              <a:t>Visualization useful for exploring </a:t>
            </a:r>
            <a:r>
              <a:rPr lang="en-US" sz="1400" dirty="0"/>
              <a:t>multi-dimensional relationships</a:t>
            </a:r>
            <a:r>
              <a:rPr lang="en-US" sz="1400" dirty="0" smtClean="0"/>
              <a:t>.</a:t>
            </a:r>
          </a:p>
          <a:p>
            <a:pPr>
              <a:buFont typeface="Arial" charset="0"/>
              <a:buChar char="•"/>
            </a:pPr>
            <a:r>
              <a:rPr lang="en-US" sz="1400" dirty="0" smtClean="0"/>
              <a:t>Tells a story about the data you can’t describe in text</a:t>
            </a:r>
            <a:r>
              <a:rPr lang="en-US" sz="1400" dirty="0"/>
              <a:t> </a:t>
            </a:r>
            <a:r>
              <a:rPr lang="en-US" sz="1400" dirty="0" smtClean="0"/>
              <a:t>or tables.</a:t>
            </a:r>
          </a:p>
          <a:p>
            <a:pPr>
              <a:buFont typeface="Arial" charset="0"/>
              <a:buChar char="•"/>
            </a:pPr>
            <a:r>
              <a:rPr lang="en-US" sz="1400" dirty="0" smtClean="0"/>
              <a:t>“Where are connections ‘originating’, and how often am I seeing this activity?”</a:t>
            </a:r>
            <a:endParaRPr lang="en-US" sz="140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9699" y="820495"/>
            <a:ext cx="4503260" cy="268033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303323"/>
            <a:ext cx="6042640" cy="222250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87222" t="78220" r="1093" b="19111"/>
          <a:stretch/>
        </p:blipFill>
        <p:spPr>
          <a:xfrm>
            <a:off x="6514742" y="3653357"/>
            <a:ext cx="2353315" cy="197708"/>
          </a:xfrm>
          <a:prstGeom prst="rect">
            <a:avLst/>
          </a:prstGeom>
        </p:spPr>
      </p:pic>
      <p:sp>
        <p:nvSpPr>
          <p:cNvPr id="3" name="Rectangle 2"/>
          <p:cNvSpPr/>
          <p:nvPr/>
        </p:nvSpPr>
        <p:spPr>
          <a:xfrm>
            <a:off x="6560917" y="3845382"/>
            <a:ext cx="2583083" cy="830997"/>
          </a:xfrm>
          <a:prstGeom prst="rect">
            <a:avLst/>
          </a:prstGeom>
        </p:spPr>
        <p:txBody>
          <a:bodyPr wrap="square">
            <a:spAutoFit/>
          </a:bodyPr>
          <a:lstStyle/>
          <a:p>
            <a:pPr>
              <a:buFont typeface="Arial" charset="0"/>
              <a:buChar char="•"/>
            </a:pPr>
            <a:r>
              <a:rPr lang="en-US" dirty="0" smtClean="0"/>
              <a:t> I don</a:t>
            </a:r>
            <a:r>
              <a:rPr lang="uk-UA" dirty="0" smtClean="0"/>
              <a:t>’</a:t>
            </a:r>
            <a:r>
              <a:rPr lang="en-US" dirty="0" smtClean="0"/>
              <a:t>t remember hiring any remote employees in China.</a:t>
            </a:r>
            <a:endParaRPr lang="en-US" dirty="0"/>
          </a:p>
        </p:txBody>
      </p:sp>
    </p:spTree>
    <p:extLst>
      <p:ext uri="{BB962C8B-B14F-4D97-AF65-F5344CB8AC3E}">
        <p14:creationId xmlns:p14="http://schemas.microsoft.com/office/powerpoint/2010/main" val="11553236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Cool. So how do I operationalize this?</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28</a:t>
            </a:fld>
            <a:endParaRPr lang="en-US"/>
          </a:p>
        </p:txBody>
      </p:sp>
      <p:sp>
        <p:nvSpPr>
          <p:cNvPr id="8" name="Content Placeholder 7"/>
          <p:cNvSpPr>
            <a:spLocks noGrp="1"/>
          </p:cNvSpPr>
          <p:nvPr>
            <p:ph idx="4294967295"/>
          </p:nvPr>
        </p:nvSpPr>
        <p:spPr>
          <a:xfrm>
            <a:off x="433633" y="661287"/>
            <a:ext cx="7027224" cy="3567283"/>
          </a:xfrm>
          <a:prstGeom prst="rect">
            <a:avLst/>
          </a:prstGeom>
        </p:spPr>
        <p:txBody>
          <a:bodyPr>
            <a:noAutofit/>
          </a:bodyPr>
          <a:lstStyle/>
          <a:p>
            <a:pPr defTabSz="914400" fontAlgn="auto">
              <a:spcBef>
                <a:spcPts val="0"/>
              </a:spcBef>
              <a:spcAft>
                <a:spcPts val="0"/>
              </a:spcAft>
              <a:buSzTx/>
            </a:pPr>
            <a:r>
              <a:rPr lang="en-US" sz="1600" b="1" dirty="0" smtClean="0"/>
              <a:t>DNS Water Torture</a:t>
            </a:r>
          </a:p>
          <a:p>
            <a:pPr lvl="1" defTabSz="914400" fontAlgn="auto">
              <a:spcBef>
                <a:spcPts val="0"/>
              </a:spcBef>
              <a:spcAft>
                <a:spcPts val="0"/>
              </a:spcAft>
            </a:pPr>
            <a:r>
              <a:rPr lang="en-US" sz="1300" b="1" dirty="0" smtClean="0"/>
              <a:t>Botnet sends queries with 16 letters randomly prepended to the victim’s domain.</a:t>
            </a:r>
          </a:p>
          <a:p>
            <a:pPr lvl="2" defTabSz="914400" fontAlgn="auto">
              <a:spcBef>
                <a:spcPts val="0"/>
              </a:spcBef>
              <a:spcAft>
                <a:spcPts val="0"/>
              </a:spcAft>
            </a:pPr>
            <a:r>
              <a:rPr lang="en-US" sz="1200" dirty="0" err="1" smtClean="0"/>
              <a:t>xyuiasdfcosic.www.halpme.com</a:t>
            </a:r>
            <a:endParaRPr lang="en-US" sz="1200" dirty="0" smtClean="0"/>
          </a:p>
          <a:p>
            <a:pPr lvl="2" defTabSz="914400" fontAlgn="auto">
              <a:spcBef>
                <a:spcPts val="0"/>
              </a:spcBef>
              <a:spcAft>
                <a:spcPts val="0"/>
              </a:spcAft>
            </a:pPr>
            <a:r>
              <a:rPr lang="en-US" sz="1200" dirty="0" err="1" smtClean="0"/>
              <a:t>alkdfejenjasd.www.halpme.com</a:t>
            </a:r>
            <a:endParaRPr lang="en-US" sz="1200" b="1" dirty="0" smtClean="0"/>
          </a:p>
          <a:p>
            <a:pPr defTabSz="914400" fontAlgn="auto">
              <a:spcBef>
                <a:spcPts val="0"/>
              </a:spcBef>
              <a:spcAft>
                <a:spcPts val="0"/>
              </a:spcAft>
              <a:buSzTx/>
            </a:pPr>
            <a:r>
              <a:rPr lang="en-US" sz="1600" b="1" dirty="0" smtClean="0"/>
              <a:t>C&amp;C Beaconing Activity (Dynamic DNS)</a:t>
            </a:r>
          </a:p>
          <a:p>
            <a:pPr lvl="1" defTabSz="914400" fontAlgn="auto">
              <a:spcBef>
                <a:spcPts val="0"/>
              </a:spcBef>
              <a:spcAft>
                <a:spcPts val="0"/>
              </a:spcAft>
            </a:pPr>
            <a:r>
              <a:rPr lang="en-US" sz="1300" b="1" dirty="0" smtClean="0"/>
              <a:t>Advanced malware uses a Domain Generation Algorithm (Random Subdomain)</a:t>
            </a:r>
          </a:p>
          <a:p>
            <a:pPr lvl="2" defTabSz="914400" fontAlgn="auto">
              <a:spcBef>
                <a:spcPts val="0"/>
              </a:spcBef>
              <a:spcAft>
                <a:spcPts val="0"/>
              </a:spcAft>
            </a:pPr>
            <a:r>
              <a:rPr lang="en-US" sz="1200" dirty="0"/>
              <a:t>d0290d00xasdf.no-ip[.]</a:t>
            </a:r>
            <a:r>
              <a:rPr lang="en-US" sz="1200" dirty="0" smtClean="0"/>
              <a:t>org</a:t>
            </a:r>
            <a:endParaRPr lang="en-US" sz="1300" b="1" dirty="0" smtClean="0"/>
          </a:p>
          <a:p>
            <a:pPr defTabSz="914400" fontAlgn="auto">
              <a:spcBef>
                <a:spcPts val="0"/>
              </a:spcBef>
              <a:spcAft>
                <a:spcPts val="0"/>
              </a:spcAft>
              <a:buSzTx/>
            </a:pPr>
            <a:r>
              <a:rPr lang="en-US" sz="1600" b="1" dirty="0" smtClean="0"/>
              <a:t>Data Exfiltration</a:t>
            </a:r>
          </a:p>
          <a:p>
            <a:pPr lvl="1" defTabSz="914400" fontAlgn="auto">
              <a:spcBef>
                <a:spcPts val="0"/>
              </a:spcBef>
              <a:spcAft>
                <a:spcPts val="0"/>
              </a:spcAft>
            </a:pPr>
            <a:r>
              <a:rPr lang="en-US" sz="1300" b="1" dirty="0" smtClean="0"/>
              <a:t>DNS Tunneling (Query)</a:t>
            </a:r>
          </a:p>
          <a:p>
            <a:pPr lvl="2" defTabSz="914400" fontAlgn="auto">
              <a:spcBef>
                <a:spcPts val="0"/>
              </a:spcBef>
              <a:spcAft>
                <a:spcPts val="0"/>
              </a:spcAft>
            </a:pPr>
            <a:r>
              <a:rPr lang="it-IT" sz="1200" b="1" dirty="0" smtClean="0"/>
              <a:t>dnscat.912701a98e9bde415c4ad70007beaf54d2</a:t>
            </a:r>
          </a:p>
          <a:p>
            <a:pPr lvl="2" defTabSz="914400" fontAlgn="auto">
              <a:spcBef>
                <a:spcPts val="0"/>
              </a:spcBef>
              <a:spcAft>
                <a:spcPts val="0"/>
              </a:spcAft>
            </a:pPr>
            <a:r>
              <a:rPr lang="it-IT" sz="1200" b="1" dirty="0" smtClean="0"/>
              <a:t>dnscat.925401a98ebe0cf540b20d001a4b5e726494b001bb4c192bb68fe73c000bf7c1c0e</a:t>
            </a:r>
          </a:p>
          <a:p>
            <a:pPr defTabSz="914400" fontAlgn="auto">
              <a:spcBef>
                <a:spcPts val="0"/>
              </a:spcBef>
              <a:spcAft>
                <a:spcPts val="0"/>
              </a:spcAft>
            </a:pPr>
            <a:r>
              <a:rPr lang="en-US" sz="2000" b="1" dirty="0" smtClean="0"/>
              <a:t>Two Techniques to detect this activity in Suricata:</a:t>
            </a:r>
          </a:p>
          <a:p>
            <a:pPr lvl="1" defTabSz="914400" fontAlgn="auto">
              <a:spcBef>
                <a:spcPts val="0"/>
              </a:spcBef>
              <a:spcAft>
                <a:spcPts val="0"/>
              </a:spcAft>
            </a:pPr>
            <a:r>
              <a:rPr lang="en-US" sz="1300" b="1" dirty="0" smtClean="0"/>
              <a:t>Shannon Entropy of DNS Query, HTTP destination</a:t>
            </a:r>
          </a:p>
          <a:p>
            <a:pPr lvl="1" defTabSz="914400" fontAlgn="auto">
              <a:spcBef>
                <a:spcPts val="0"/>
              </a:spcBef>
              <a:spcAft>
                <a:spcPts val="0"/>
              </a:spcAft>
            </a:pPr>
            <a:r>
              <a:rPr lang="en-US" sz="1300" b="1" dirty="0" smtClean="0"/>
              <a:t>Character Length </a:t>
            </a:r>
            <a:r>
              <a:rPr lang="en-US" sz="1300" b="1" dirty="0"/>
              <a:t>of DNS Query, HTTP destination</a:t>
            </a:r>
          </a:p>
        </p:txBody>
      </p:sp>
      <p:pic>
        <p:nvPicPr>
          <p:cNvPr id="11" name="Picture 10" descr="attacker,-nation-state-red-2x.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848" y="2060067"/>
            <a:ext cx="761358" cy="704088"/>
          </a:xfrm>
          <a:prstGeom prst="rect">
            <a:avLst/>
          </a:prstGeom>
        </p:spPr>
      </p:pic>
      <p:pic>
        <p:nvPicPr>
          <p:cNvPr id="12" name="Picture 11" descr="botnet-lightblue-2x.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2868" y="528447"/>
            <a:ext cx="560658" cy="676656"/>
          </a:xfrm>
          <a:prstGeom prst="rect">
            <a:avLst/>
          </a:prstGeom>
        </p:spPr>
      </p:pic>
      <p:pic>
        <p:nvPicPr>
          <p:cNvPr id="13" name="Picture 12" descr="malware-red-2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848" y="1385697"/>
            <a:ext cx="664698" cy="493776"/>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4314" y="781121"/>
            <a:ext cx="2172042" cy="3580289"/>
          </a:xfrm>
          <a:prstGeom prst="rect">
            <a:avLst/>
          </a:prstGeom>
        </p:spPr>
      </p:pic>
    </p:spTree>
    <p:extLst>
      <p:ext uri="{BB962C8B-B14F-4D97-AF65-F5344CB8AC3E}">
        <p14:creationId xmlns:p14="http://schemas.microsoft.com/office/powerpoint/2010/main" val="1606738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2405" y="661287"/>
            <a:ext cx="3768901" cy="1058114"/>
          </a:xfrm>
          <a:prstGeom prst="rect">
            <a:avLst/>
          </a:prstGeom>
        </p:spPr>
      </p:pic>
      <p:sp>
        <p:nvSpPr>
          <p:cNvPr id="4" name="Title 3"/>
          <p:cNvSpPr>
            <a:spLocks noGrp="1"/>
          </p:cNvSpPr>
          <p:nvPr>
            <p:ph type="title"/>
          </p:nvPr>
        </p:nvSpPr>
        <p:spPr/>
        <p:txBody>
          <a:bodyPr/>
          <a:lstStyle/>
          <a:p>
            <a:r>
              <a:rPr lang="en-US" dirty="0" smtClean="0"/>
              <a:t>Shannon Entropy for EDA &amp; Hunting</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29</a:t>
            </a:fld>
            <a:endParaRPr lang="en-US"/>
          </a:p>
        </p:txBody>
      </p:sp>
      <p:sp>
        <p:nvSpPr>
          <p:cNvPr id="8" name="Content Placeholder 7"/>
          <p:cNvSpPr>
            <a:spLocks noGrp="1"/>
          </p:cNvSpPr>
          <p:nvPr>
            <p:ph idx="4294967295"/>
          </p:nvPr>
        </p:nvSpPr>
        <p:spPr>
          <a:xfrm>
            <a:off x="433633" y="661287"/>
            <a:ext cx="8384546" cy="3567283"/>
          </a:xfrm>
          <a:prstGeom prst="rect">
            <a:avLst/>
          </a:prstGeom>
        </p:spPr>
        <p:txBody>
          <a:bodyPr>
            <a:noAutofit/>
          </a:bodyPr>
          <a:lstStyle/>
          <a:p>
            <a:pPr defTabSz="914400" fontAlgn="auto">
              <a:spcBef>
                <a:spcPts val="0"/>
              </a:spcBef>
              <a:spcAft>
                <a:spcPts val="0"/>
              </a:spcAft>
              <a:buSzTx/>
            </a:pPr>
            <a:r>
              <a:rPr lang="en-US" sz="1600" b="1" dirty="0" smtClean="0"/>
              <a:t>What is Shannon Entropy?</a:t>
            </a:r>
          </a:p>
          <a:p>
            <a:pPr lvl="1" defTabSz="914400" fontAlgn="auto">
              <a:spcBef>
                <a:spcPts val="0"/>
              </a:spcBef>
              <a:spcAft>
                <a:spcPts val="0"/>
              </a:spcAft>
            </a:pPr>
            <a:r>
              <a:rPr lang="en-US" sz="1300" dirty="0"/>
              <a:t>“… a measure of uncertainty in a random variable</a:t>
            </a:r>
            <a:r>
              <a:rPr lang="en-US" sz="1300" dirty="0" smtClean="0"/>
              <a:t>”</a:t>
            </a:r>
            <a:endParaRPr lang="en-US" sz="1300" b="1" dirty="0" smtClean="0"/>
          </a:p>
          <a:p>
            <a:pPr defTabSz="914400" fontAlgn="auto">
              <a:spcBef>
                <a:spcPts val="0"/>
              </a:spcBef>
              <a:spcAft>
                <a:spcPts val="0"/>
              </a:spcAft>
              <a:buSzTx/>
            </a:pPr>
            <a:r>
              <a:rPr lang="en-US" sz="1600" b="1" dirty="0" smtClean="0"/>
              <a:t>How does it help us find malware and anomalous</a:t>
            </a:r>
            <a:br>
              <a:rPr lang="en-US" sz="1600" b="1" dirty="0" smtClean="0"/>
            </a:br>
            <a:r>
              <a:rPr lang="en-US" sz="1600" b="1" dirty="0" smtClean="0"/>
              <a:t>activity?</a:t>
            </a:r>
          </a:p>
          <a:p>
            <a:pPr lvl="1" defTabSz="914400" fontAlgn="auto">
              <a:spcBef>
                <a:spcPts val="0"/>
              </a:spcBef>
              <a:spcAft>
                <a:spcPts val="0"/>
              </a:spcAft>
            </a:pPr>
            <a:r>
              <a:rPr lang="en-US" sz="1400" dirty="0" smtClean="0"/>
              <a:t>The </a:t>
            </a:r>
            <a:r>
              <a:rPr lang="en-US" sz="1400" dirty="0"/>
              <a:t>more random a string is, the higher its calculation of </a:t>
            </a:r>
            <a:r>
              <a:rPr lang="en-US" sz="1400" dirty="0" smtClean="0"/>
              <a:t>randomness.</a:t>
            </a:r>
          </a:p>
          <a:p>
            <a:pPr lvl="2" defTabSz="914400" fontAlgn="auto">
              <a:spcBef>
                <a:spcPts val="0"/>
              </a:spcBef>
              <a:spcAft>
                <a:spcPts val="0"/>
              </a:spcAft>
            </a:pPr>
            <a:r>
              <a:rPr lang="en-US" sz="1400" i="1" dirty="0" err="1" smtClean="0"/>
              <a:t>aaaaa.com</a:t>
            </a:r>
            <a:r>
              <a:rPr lang="en-US" sz="1400" i="1" dirty="0" smtClean="0"/>
              <a:t> (Score 1.8)</a:t>
            </a:r>
          </a:p>
          <a:p>
            <a:pPr lvl="2" defTabSz="914400" fontAlgn="auto">
              <a:spcBef>
                <a:spcPts val="0"/>
              </a:spcBef>
              <a:spcAft>
                <a:spcPts val="0"/>
              </a:spcAft>
            </a:pPr>
            <a:r>
              <a:rPr lang="en-US" sz="1400" i="1" dirty="0" err="1" smtClean="0"/>
              <a:t>Google.com</a:t>
            </a:r>
            <a:r>
              <a:rPr lang="en-US" sz="1400" i="1" dirty="0" smtClean="0"/>
              <a:t> (Score 2.6)</a:t>
            </a:r>
          </a:p>
          <a:p>
            <a:pPr lvl="2" defTabSz="914400" fontAlgn="auto">
              <a:spcBef>
                <a:spcPts val="0"/>
              </a:spcBef>
              <a:spcAft>
                <a:spcPts val="0"/>
              </a:spcAft>
            </a:pPr>
            <a:r>
              <a:rPr lang="en-US" sz="1400" dirty="0" smtClean="0"/>
              <a:t>Ic49f66b73141b5c1.com (Score 4.1)</a:t>
            </a:r>
            <a:endParaRPr lang="en-US" sz="1300" dirty="0" smtClean="0"/>
          </a:p>
          <a:p>
            <a:pPr lvl="1" defTabSz="914400" fontAlgn="auto">
              <a:spcBef>
                <a:spcPts val="0"/>
              </a:spcBef>
              <a:spcAft>
                <a:spcPts val="0"/>
              </a:spcAft>
            </a:pPr>
            <a:r>
              <a:rPr lang="en-US" sz="1400" dirty="0"/>
              <a:t>Domains and subdomains with </a:t>
            </a:r>
            <a:r>
              <a:rPr lang="en-US" sz="1400" dirty="0" smtClean="0"/>
              <a:t>high </a:t>
            </a:r>
            <a:r>
              <a:rPr lang="en-US" sz="1400" dirty="0"/>
              <a:t>entropy are </a:t>
            </a:r>
            <a:r>
              <a:rPr lang="en-US" sz="1400" dirty="0" smtClean="0"/>
              <a:t>good indicators </a:t>
            </a:r>
            <a:r>
              <a:rPr lang="en-US" sz="1400" dirty="0"/>
              <a:t>of malicious </a:t>
            </a:r>
            <a:r>
              <a:rPr lang="en-US" sz="1400" dirty="0" smtClean="0"/>
              <a:t>behavior.</a:t>
            </a:r>
          </a:p>
          <a:p>
            <a:pPr lvl="1" defTabSz="914400" fontAlgn="auto">
              <a:spcBef>
                <a:spcPts val="0"/>
              </a:spcBef>
              <a:spcAft>
                <a:spcPts val="0"/>
              </a:spcAft>
            </a:pPr>
            <a:r>
              <a:rPr lang="en-US" sz="1400" b="1" dirty="0" smtClean="0"/>
              <a:t>We can filter to domains or subdomains with a score above 3 or 4.</a:t>
            </a:r>
          </a:p>
          <a:p>
            <a:pPr defTabSz="914400" fontAlgn="auto">
              <a:spcBef>
                <a:spcPts val="0"/>
              </a:spcBef>
              <a:spcAft>
                <a:spcPts val="0"/>
              </a:spcAft>
            </a:pPr>
            <a:r>
              <a:rPr lang="en-US" sz="1400" b="1" dirty="0" smtClean="0"/>
              <a:t>Cons:</a:t>
            </a:r>
          </a:p>
          <a:p>
            <a:pPr lvl="1" defTabSz="914400" fontAlgn="auto">
              <a:spcBef>
                <a:spcPts val="0"/>
              </a:spcBef>
              <a:spcAft>
                <a:spcPts val="0"/>
              </a:spcAft>
            </a:pPr>
            <a:r>
              <a:rPr lang="en-US" sz="1400" b="1" dirty="0" smtClean="0"/>
              <a:t>False positives</a:t>
            </a:r>
          </a:p>
          <a:p>
            <a:pPr lvl="2" defTabSz="914400" fontAlgn="auto">
              <a:spcBef>
                <a:spcPts val="0"/>
              </a:spcBef>
              <a:spcAft>
                <a:spcPts val="0"/>
              </a:spcAft>
            </a:pPr>
            <a:r>
              <a:rPr lang="en-US" sz="1400" dirty="0" smtClean="0"/>
              <a:t>CDNs like Amazon, Akamai, and others use pseudorandom generated subdomains</a:t>
            </a:r>
          </a:p>
          <a:p>
            <a:pPr lvl="2" defTabSz="914400" fontAlgn="auto">
              <a:spcBef>
                <a:spcPts val="0"/>
              </a:spcBef>
              <a:spcAft>
                <a:spcPts val="0"/>
              </a:spcAft>
            </a:pPr>
            <a:r>
              <a:rPr lang="en-US" sz="1400" dirty="0" smtClean="0"/>
              <a:t>Requires to you to keep a blacklist or whitelist of domains to reduce noise when hunting (but, relatively easy to do in Splunk)</a:t>
            </a:r>
          </a:p>
          <a:p>
            <a:pPr lvl="1" defTabSz="914400" fontAlgn="auto">
              <a:spcBef>
                <a:spcPts val="0"/>
              </a:spcBef>
              <a:spcAft>
                <a:spcPts val="0"/>
              </a:spcAft>
            </a:pPr>
            <a:r>
              <a:rPr lang="en-US" sz="1400" b="1" dirty="0" smtClean="0"/>
              <a:t>Malware evolves</a:t>
            </a:r>
          </a:p>
          <a:p>
            <a:pPr lvl="2" defTabSz="914400" fontAlgn="auto">
              <a:spcBef>
                <a:spcPts val="0"/>
              </a:spcBef>
              <a:spcAft>
                <a:spcPts val="0"/>
              </a:spcAft>
            </a:pPr>
            <a:r>
              <a:rPr lang="en-US" sz="1400" dirty="0" err="1" smtClean="0"/>
              <a:t>Locky</a:t>
            </a:r>
            <a:r>
              <a:rPr lang="en-US" sz="1400" dirty="0" smtClean="0"/>
              <a:t> &amp; others using shorter subdomains or domains to reduce randomness, reducing entropy score</a:t>
            </a:r>
          </a:p>
        </p:txBody>
      </p:sp>
    </p:spTree>
    <p:extLst>
      <p:ext uri="{BB962C8B-B14F-4D97-AF65-F5344CB8AC3E}">
        <p14:creationId xmlns:p14="http://schemas.microsoft.com/office/powerpoint/2010/main" val="1836373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Speaker’s Bio</a:t>
            </a:r>
            <a:endParaRPr lang="en-US" dirty="0"/>
          </a:p>
        </p:txBody>
      </p:sp>
      <p:sp>
        <p:nvSpPr>
          <p:cNvPr id="3" name="Content Placeholder 2"/>
          <p:cNvSpPr>
            <a:spLocks noGrp="1"/>
          </p:cNvSpPr>
          <p:nvPr>
            <p:ph sz="quarter" idx="14"/>
          </p:nvPr>
        </p:nvSpPr>
        <p:spPr/>
        <p:txBody>
          <a:bodyPr/>
          <a:lstStyle/>
          <a:p>
            <a:r>
              <a:rPr lang="en-US" sz="2000" dirty="0"/>
              <a:t>Anthony Tellez</a:t>
            </a:r>
          </a:p>
          <a:p>
            <a:pPr lvl="1"/>
            <a:r>
              <a:rPr lang="en-US" sz="1800" dirty="0"/>
              <a:t>Splunk Public Sector Federal Team</a:t>
            </a:r>
          </a:p>
          <a:p>
            <a:pPr lvl="1"/>
            <a:r>
              <a:rPr lang="en-US" sz="1800" dirty="0"/>
              <a:t>Previously @ NGA</a:t>
            </a:r>
          </a:p>
          <a:p>
            <a:pPr lvl="1"/>
            <a:r>
              <a:rPr lang="en-US" sz="1800" dirty="0" err="1"/>
              <a:t>Splunkbase</a:t>
            </a:r>
            <a:r>
              <a:rPr lang="en-US" sz="1800" dirty="0"/>
              <a:t> App Developer</a:t>
            </a:r>
          </a:p>
          <a:p>
            <a:pPr lvl="1"/>
            <a:r>
              <a:rPr lang="en-US" sz="1800" dirty="0" smtClean="0"/>
              <a:t>Interests</a:t>
            </a:r>
          </a:p>
          <a:p>
            <a:pPr lvl="2"/>
            <a:r>
              <a:rPr lang="en-US" sz="1600" dirty="0" smtClean="0"/>
              <a:t>Machine </a:t>
            </a:r>
            <a:r>
              <a:rPr lang="en-US" sz="1600" dirty="0"/>
              <a:t>Learning</a:t>
            </a:r>
          </a:p>
          <a:p>
            <a:pPr lvl="2"/>
            <a:r>
              <a:rPr lang="en-US" sz="1600" dirty="0"/>
              <a:t>National Security</a:t>
            </a:r>
          </a:p>
          <a:p>
            <a:pPr lvl="2"/>
            <a:r>
              <a:rPr lang="en-US" sz="1600" dirty="0" smtClean="0"/>
              <a:t>Internet </a:t>
            </a:r>
            <a:r>
              <a:rPr lang="en-US" sz="1600" dirty="0"/>
              <a:t>of Things</a:t>
            </a:r>
          </a:p>
          <a:p>
            <a:pPr lvl="1"/>
            <a:r>
              <a:rPr lang="en-US" sz="1600" dirty="0"/>
              <a:t>https://</a:t>
            </a:r>
            <a:r>
              <a:rPr lang="en-US" sz="1600" dirty="0" err="1" smtClean="0"/>
              <a:t>github.com</a:t>
            </a:r>
            <a:r>
              <a:rPr lang="en-US" sz="1600" dirty="0" smtClean="0"/>
              <a:t>/</a:t>
            </a:r>
            <a:r>
              <a:rPr lang="en-US" sz="1600" dirty="0" err="1" smtClean="0"/>
              <a:t>anthonygtellez</a:t>
            </a:r>
            <a:r>
              <a:rPr lang="en-US" sz="1600" dirty="0" smtClean="0"/>
              <a:t>/</a:t>
            </a:r>
          </a:p>
          <a:p>
            <a:pPr lvl="2"/>
            <a:r>
              <a:rPr lang="en-US" sz="1600" dirty="0">
                <a:hlinkClick r:id="rId2"/>
              </a:rPr>
              <a:t>https://</a:t>
            </a:r>
            <a:r>
              <a:rPr lang="en-US" sz="1600" dirty="0" smtClean="0">
                <a:hlinkClick r:id="rId2"/>
              </a:rPr>
              <a:t>github.com/anthonygtellez/TA-Suricata</a:t>
            </a:r>
            <a:endParaRPr lang="en-US" sz="1600" dirty="0" smtClean="0"/>
          </a:p>
          <a:p>
            <a:pPr lvl="2"/>
            <a:r>
              <a:rPr lang="en-US" sz="1600" dirty="0">
                <a:hlinkClick r:id="rId3"/>
              </a:rPr>
              <a:t>https://</a:t>
            </a:r>
            <a:r>
              <a:rPr lang="en-US" sz="1600" dirty="0" smtClean="0">
                <a:hlinkClick r:id="rId3"/>
              </a:rPr>
              <a:t>github.com/anthonygtellez/TA-sshd_auth</a:t>
            </a:r>
            <a:endParaRPr lang="en-US" sz="1600" dirty="0" smtClean="0"/>
          </a:p>
        </p:txBody>
      </p:sp>
      <p:sp>
        <p:nvSpPr>
          <p:cNvPr id="4" name="Slide Number Placeholder 3"/>
          <p:cNvSpPr>
            <a:spLocks noGrp="1"/>
          </p:cNvSpPr>
          <p:nvPr>
            <p:ph type="sldNum" sz="quarter" idx="15"/>
          </p:nvPr>
        </p:nvSpPr>
        <p:spPr/>
        <p:txBody>
          <a:bodyPr/>
          <a:lstStyle/>
          <a:p>
            <a:fld id="{4821D795-FE12-2247-BAA5-F1F065BE8D34}" type="slidenum">
              <a:rPr lang="en-US" smtClean="0"/>
              <a:pPr/>
              <a:t>3</a:t>
            </a:fld>
            <a:endParaRPr lang="en-US" dirty="0"/>
          </a:p>
        </p:txBody>
      </p:sp>
    </p:spTree>
    <p:extLst>
      <p:ext uri="{BB962C8B-B14F-4D97-AF65-F5344CB8AC3E}">
        <p14:creationId xmlns:p14="http://schemas.microsoft.com/office/powerpoint/2010/main" val="1853868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267" y="720775"/>
            <a:ext cx="1421067" cy="2526340"/>
          </a:xfrm>
          <a:prstGeom prst="rect">
            <a:avLst/>
          </a:prstGeom>
        </p:spPr>
      </p:pic>
      <p:sp>
        <p:nvSpPr>
          <p:cNvPr id="10" name="Rectangle 9"/>
          <p:cNvSpPr/>
          <p:nvPr/>
        </p:nvSpPr>
        <p:spPr bwMode="gray">
          <a:xfrm>
            <a:off x="652854" y="1150142"/>
            <a:ext cx="6603079" cy="12267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4" name="Title 3"/>
          <p:cNvSpPr>
            <a:spLocks noGrp="1"/>
          </p:cNvSpPr>
          <p:nvPr>
            <p:ph type="title"/>
          </p:nvPr>
        </p:nvSpPr>
        <p:spPr/>
        <p:txBody>
          <a:bodyPr/>
          <a:lstStyle/>
          <a:p>
            <a:r>
              <a:rPr lang="en-US" dirty="0"/>
              <a:t>Shannon Entropy for EDA &amp; Hunting</a:t>
            </a:r>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30</a:t>
            </a:fld>
            <a:endParaRPr lang="en-US"/>
          </a:p>
        </p:txBody>
      </p:sp>
      <p:sp>
        <p:nvSpPr>
          <p:cNvPr id="8" name="Content Placeholder 7"/>
          <p:cNvSpPr>
            <a:spLocks noGrp="1"/>
          </p:cNvSpPr>
          <p:nvPr>
            <p:ph idx="4294967295"/>
          </p:nvPr>
        </p:nvSpPr>
        <p:spPr>
          <a:xfrm>
            <a:off x="433633" y="661287"/>
            <a:ext cx="7027224" cy="3567283"/>
          </a:xfrm>
          <a:prstGeom prst="rect">
            <a:avLst/>
          </a:prstGeom>
        </p:spPr>
        <p:txBody>
          <a:bodyPr>
            <a:noAutofit/>
          </a:bodyPr>
          <a:lstStyle/>
          <a:p>
            <a:r>
              <a:rPr lang="en-US" sz="1050" b="1" dirty="0" smtClean="0">
                <a:solidFill>
                  <a:schemeClr val="tx1"/>
                </a:solidFill>
              </a:rPr>
              <a:t>Python Lookups - Entropy Analysis of DNS / HTTP </a:t>
            </a:r>
          </a:p>
          <a:p>
            <a:r>
              <a:rPr lang="en-US" sz="1050" b="1" dirty="0" smtClean="0"/>
              <a:t># </a:t>
            </a:r>
            <a:r>
              <a:rPr lang="en-US" sz="1050" b="1" dirty="0"/>
              <a:t>Full Query for Suricata </a:t>
            </a:r>
            <a:r>
              <a:rPr lang="en-US" sz="1050" b="1" dirty="0" smtClean="0"/>
              <a:t>HTTP</a:t>
            </a:r>
          </a:p>
          <a:p>
            <a:r>
              <a:rPr lang="en-US" sz="1050" b="1" dirty="0">
                <a:solidFill>
                  <a:srgbClr val="A6E22E"/>
                </a:solidFill>
              </a:rPr>
              <a:t>index</a:t>
            </a:r>
            <a:r>
              <a:rPr lang="en-US" sz="1050" b="1" dirty="0">
                <a:solidFill>
                  <a:srgbClr val="F92672"/>
                </a:solidFill>
              </a:rPr>
              <a:t>=</a:t>
            </a:r>
            <a:r>
              <a:rPr lang="en-US" sz="1050" b="1" dirty="0" err="1">
                <a:solidFill>
                  <a:schemeClr val="bg1"/>
                </a:solidFill>
              </a:rPr>
              <a:t>suricata</a:t>
            </a:r>
            <a:r>
              <a:rPr lang="en-US" sz="1050" b="1" dirty="0"/>
              <a:t> </a:t>
            </a:r>
            <a:r>
              <a:rPr lang="en-US" sz="1050" b="1" dirty="0">
                <a:solidFill>
                  <a:srgbClr val="A6E22E"/>
                </a:solidFill>
              </a:rPr>
              <a:t>host</a:t>
            </a:r>
            <a:r>
              <a:rPr lang="en-US" sz="1050" b="1" dirty="0">
                <a:solidFill>
                  <a:srgbClr val="F92672"/>
                </a:solidFill>
              </a:rPr>
              <a:t>=</a:t>
            </a:r>
            <a:r>
              <a:rPr lang="en-US" sz="1050" b="1" dirty="0" err="1">
                <a:solidFill>
                  <a:schemeClr val="bg1"/>
                </a:solidFill>
              </a:rPr>
              <a:t>suricata</a:t>
            </a:r>
            <a:r>
              <a:rPr lang="en-US" sz="1050" b="1" dirty="0"/>
              <a:t> </a:t>
            </a:r>
            <a:r>
              <a:rPr lang="en-US" sz="1050" b="1" dirty="0" err="1">
                <a:solidFill>
                  <a:schemeClr val="bg1"/>
                </a:solidFill>
              </a:rPr>
              <a:t>event_type</a:t>
            </a:r>
            <a:r>
              <a:rPr lang="en-US" sz="1050" b="1" dirty="0">
                <a:solidFill>
                  <a:srgbClr val="F92672"/>
                </a:solidFill>
              </a:rPr>
              <a:t>=</a:t>
            </a:r>
            <a:r>
              <a:rPr lang="en-US" sz="1050" b="1" dirty="0">
                <a:solidFill>
                  <a:schemeClr val="bg1"/>
                </a:solidFill>
              </a:rPr>
              <a:t>http</a:t>
            </a:r>
            <a:r>
              <a:rPr lang="en-US" sz="1050" b="1" dirty="0"/>
              <a:t> </a:t>
            </a:r>
            <a:r>
              <a:rPr lang="en-US" sz="1050" b="1" dirty="0" smtClean="0"/>
              <a:t/>
            </a:r>
            <a:br>
              <a:rPr lang="en-US" sz="1050" b="1" dirty="0" smtClean="0"/>
            </a:br>
            <a:r>
              <a:rPr lang="en-US" sz="1050" b="1" dirty="0" smtClean="0">
                <a:solidFill>
                  <a:srgbClr val="F92672"/>
                </a:solidFill>
              </a:rPr>
              <a:t>| </a:t>
            </a:r>
            <a:r>
              <a:rPr lang="en-US" sz="1050" b="1" dirty="0">
                <a:solidFill>
                  <a:srgbClr val="F92672"/>
                </a:solidFill>
              </a:rPr>
              <a:t>lookup</a:t>
            </a:r>
            <a:r>
              <a:rPr lang="en-US" sz="1050" b="1" dirty="0"/>
              <a:t> </a:t>
            </a:r>
            <a:r>
              <a:rPr lang="en-US" sz="1050" b="1" dirty="0" err="1">
                <a:solidFill>
                  <a:schemeClr val="bg1"/>
                </a:solidFill>
              </a:rPr>
              <a:t>ut_parse_extended_lookup</a:t>
            </a:r>
            <a:r>
              <a:rPr lang="en-US" sz="1050" b="1" dirty="0">
                <a:solidFill>
                  <a:schemeClr val="bg1"/>
                </a:solidFill>
              </a:rPr>
              <a:t> </a:t>
            </a:r>
            <a:r>
              <a:rPr lang="en-US" sz="1050" b="1" dirty="0" err="1">
                <a:solidFill>
                  <a:schemeClr val="bg1"/>
                </a:solidFill>
              </a:rPr>
              <a:t>url</a:t>
            </a:r>
            <a:r>
              <a:rPr lang="en-US" sz="1050" b="1" dirty="0">
                <a:solidFill>
                  <a:schemeClr val="bg1"/>
                </a:solidFill>
              </a:rPr>
              <a:t> </a:t>
            </a:r>
            <a:r>
              <a:rPr lang="en-US" sz="1050" b="1" dirty="0">
                <a:solidFill>
                  <a:srgbClr val="F92672"/>
                </a:solidFill>
              </a:rPr>
              <a:t>AS</a:t>
            </a:r>
            <a:r>
              <a:rPr lang="en-US" sz="1050" b="1" dirty="0"/>
              <a:t> </a:t>
            </a:r>
            <a:r>
              <a:rPr lang="en-US" sz="1050" b="1" dirty="0" err="1">
                <a:solidFill>
                  <a:schemeClr val="bg1"/>
                </a:solidFill>
              </a:rPr>
              <a:t>dest</a:t>
            </a:r>
            <a:r>
              <a:rPr lang="en-US" sz="1050" b="1" dirty="0"/>
              <a:t> </a:t>
            </a:r>
            <a:r>
              <a:rPr lang="en-US" sz="1050" b="1" dirty="0" smtClean="0"/>
              <a:t/>
            </a:r>
            <a:br>
              <a:rPr lang="en-US" sz="1050" b="1" dirty="0" smtClean="0"/>
            </a:br>
            <a:r>
              <a:rPr lang="en-US" sz="1050" b="1" dirty="0" smtClean="0">
                <a:solidFill>
                  <a:srgbClr val="F92672"/>
                </a:solidFill>
              </a:rPr>
              <a:t>| </a:t>
            </a:r>
            <a:r>
              <a:rPr lang="en-US" sz="1050" b="1" dirty="0">
                <a:solidFill>
                  <a:srgbClr val="F92672"/>
                </a:solidFill>
              </a:rPr>
              <a:t>lookup</a:t>
            </a:r>
            <a:r>
              <a:rPr lang="en-US" sz="1050" b="1" dirty="0"/>
              <a:t> </a:t>
            </a:r>
            <a:r>
              <a:rPr lang="en-US" sz="1050" b="1" dirty="0" err="1">
                <a:solidFill>
                  <a:schemeClr val="bg1"/>
                </a:solidFill>
              </a:rPr>
              <a:t>ut_shannon_lookup</a:t>
            </a:r>
            <a:r>
              <a:rPr lang="en-US" sz="1050" b="1" dirty="0">
                <a:solidFill>
                  <a:schemeClr val="bg1"/>
                </a:solidFill>
              </a:rPr>
              <a:t> word </a:t>
            </a:r>
            <a:r>
              <a:rPr lang="en-US" sz="1050" b="1" dirty="0">
                <a:solidFill>
                  <a:srgbClr val="F92672"/>
                </a:solidFill>
              </a:rPr>
              <a:t>AS</a:t>
            </a:r>
            <a:r>
              <a:rPr lang="en-US" sz="1050" b="1" dirty="0"/>
              <a:t> </a:t>
            </a:r>
            <a:r>
              <a:rPr lang="en-US" sz="1050" b="1" dirty="0" err="1">
                <a:solidFill>
                  <a:schemeClr val="bg1"/>
                </a:solidFill>
              </a:rPr>
              <a:t>ut_subdomain</a:t>
            </a:r>
            <a:r>
              <a:rPr lang="en-US" sz="1050" b="1" dirty="0">
                <a:solidFill>
                  <a:schemeClr val="bg1"/>
                </a:solidFill>
              </a:rPr>
              <a:t> </a:t>
            </a:r>
            <a:r>
              <a:rPr lang="en-US" sz="1050" b="1" dirty="0">
                <a:solidFill>
                  <a:srgbClr val="AE81FF"/>
                </a:solidFill>
              </a:rPr>
              <a:t>OUTPUT</a:t>
            </a:r>
            <a:r>
              <a:rPr lang="en-US" sz="1050" b="1" dirty="0"/>
              <a:t> </a:t>
            </a:r>
            <a:r>
              <a:rPr lang="en-US" sz="1050" b="1" dirty="0" err="1">
                <a:solidFill>
                  <a:schemeClr val="bg1"/>
                </a:solidFill>
              </a:rPr>
              <a:t>ut_shannon</a:t>
            </a:r>
            <a:r>
              <a:rPr lang="en-US" sz="1050" b="1" dirty="0">
                <a:solidFill>
                  <a:schemeClr val="bg1"/>
                </a:solidFill>
              </a:rPr>
              <a:t> </a:t>
            </a:r>
            <a:r>
              <a:rPr lang="en-US" sz="1050" b="1" dirty="0">
                <a:solidFill>
                  <a:srgbClr val="F92672"/>
                </a:solidFill>
              </a:rPr>
              <a:t>AS</a:t>
            </a:r>
            <a:r>
              <a:rPr lang="en-US" sz="1050" b="1" dirty="0"/>
              <a:t> </a:t>
            </a:r>
            <a:r>
              <a:rPr lang="en-US" sz="1050" b="1" dirty="0" err="1">
                <a:solidFill>
                  <a:schemeClr val="bg1"/>
                </a:solidFill>
              </a:rPr>
              <a:t>ut_shannon_subdomain</a:t>
            </a:r>
            <a:r>
              <a:rPr lang="en-US" sz="1050" b="1" dirty="0">
                <a:solidFill>
                  <a:schemeClr val="bg1"/>
                </a:solidFill>
              </a:rPr>
              <a:t> </a:t>
            </a:r>
            <a:r>
              <a:rPr lang="en-US" sz="1050" b="1" dirty="0" smtClean="0"/>
              <a:t/>
            </a:r>
            <a:br>
              <a:rPr lang="en-US" sz="1050" b="1" dirty="0" smtClean="0"/>
            </a:br>
            <a:r>
              <a:rPr lang="en-US" sz="1050" b="1" dirty="0" smtClean="0">
                <a:solidFill>
                  <a:srgbClr val="F92672"/>
                </a:solidFill>
              </a:rPr>
              <a:t>| </a:t>
            </a:r>
            <a:r>
              <a:rPr lang="en-US" sz="1050" b="1" dirty="0">
                <a:solidFill>
                  <a:srgbClr val="F92672"/>
                </a:solidFill>
              </a:rPr>
              <a:t>lookup</a:t>
            </a:r>
            <a:r>
              <a:rPr lang="en-US" sz="1050" b="1" dirty="0"/>
              <a:t> </a:t>
            </a:r>
            <a:r>
              <a:rPr lang="en-US" sz="1050" b="1" dirty="0" err="1">
                <a:solidFill>
                  <a:schemeClr val="bg1"/>
                </a:solidFill>
              </a:rPr>
              <a:t>ut_shannon_lookup</a:t>
            </a:r>
            <a:r>
              <a:rPr lang="en-US" sz="1050" b="1" dirty="0">
                <a:solidFill>
                  <a:schemeClr val="bg1"/>
                </a:solidFill>
              </a:rPr>
              <a:t> word </a:t>
            </a:r>
            <a:r>
              <a:rPr lang="en-US" sz="1050" b="1" dirty="0">
                <a:solidFill>
                  <a:srgbClr val="F92672"/>
                </a:solidFill>
              </a:rPr>
              <a:t>AS</a:t>
            </a:r>
            <a:r>
              <a:rPr lang="en-US" sz="1050" b="1" dirty="0"/>
              <a:t> </a:t>
            </a:r>
            <a:r>
              <a:rPr lang="en-US" sz="1050" b="1" dirty="0" err="1">
                <a:solidFill>
                  <a:schemeClr val="bg1"/>
                </a:solidFill>
              </a:rPr>
              <a:t>dest</a:t>
            </a:r>
            <a:r>
              <a:rPr lang="en-US" sz="1050" b="1" dirty="0">
                <a:solidFill>
                  <a:schemeClr val="bg1"/>
                </a:solidFill>
              </a:rPr>
              <a:t> </a:t>
            </a:r>
            <a:r>
              <a:rPr lang="en-US" sz="1050" b="1" dirty="0">
                <a:solidFill>
                  <a:srgbClr val="AE81FF"/>
                </a:solidFill>
              </a:rPr>
              <a:t>OUTPUT</a:t>
            </a:r>
            <a:r>
              <a:rPr lang="en-US" sz="1050" b="1" dirty="0"/>
              <a:t> </a:t>
            </a:r>
            <a:r>
              <a:rPr lang="en-US" sz="1050" b="1" dirty="0" err="1">
                <a:solidFill>
                  <a:schemeClr val="bg1"/>
                </a:solidFill>
              </a:rPr>
              <a:t>ut_shannon</a:t>
            </a:r>
            <a:r>
              <a:rPr lang="en-US" sz="1050" b="1" dirty="0">
                <a:solidFill>
                  <a:schemeClr val="bg1"/>
                </a:solidFill>
              </a:rPr>
              <a:t> </a:t>
            </a:r>
            <a:r>
              <a:rPr lang="en-US" sz="1050" b="1" dirty="0">
                <a:solidFill>
                  <a:srgbClr val="F92672"/>
                </a:solidFill>
              </a:rPr>
              <a:t>AS</a:t>
            </a:r>
            <a:r>
              <a:rPr lang="en-US" sz="1050" b="1" dirty="0"/>
              <a:t> </a:t>
            </a:r>
            <a:r>
              <a:rPr lang="en-US" sz="1050" b="1" dirty="0" err="1">
                <a:solidFill>
                  <a:schemeClr val="bg1"/>
                </a:solidFill>
              </a:rPr>
              <a:t>ut_shannon_dest</a:t>
            </a:r>
            <a:r>
              <a:rPr lang="en-US" sz="1050" b="1" dirty="0">
                <a:solidFill>
                  <a:schemeClr val="bg1"/>
                </a:solidFill>
              </a:rPr>
              <a:t> </a:t>
            </a:r>
            <a:r>
              <a:rPr lang="en-US" sz="1050" b="1" dirty="0">
                <a:solidFill>
                  <a:srgbClr val="F92672"/>
                </a:solidFill>
              </a:rPr>
              <a:t>| search</a:t>
            </a:r>
            <a:r>
              <a:rPr lang="en-US" sz="1050" b="1" dirty="0"/>
              <a:t> </a:t>
            </a:r>
            <a:r>
              <a:rPr lang="en-US" sz="1050" b="1" dirty="0" err="1">
                <a:solidFill>
                  <a:schemeClr val="bg1"/>
                </a:solidFill>
              </a:rPr>
              <a:t>ut_shannon_dest</a:t>
            </a:r>
            <a:r>
              <a:rPr lang="en-US" sz="1050" b="1" dirty="0">
                <a:solidFill>
                  <a:schemeClr val="bg1"/>
                </a:solidFill>
              </a:rPr>
              <a:t> </a:t>
            </a:r>
            <a:r>
              <a:rPr lang="en-US" sz="1050" b="1" dirty="0">
                <a:solidFill>
                  <a:srgbClr val="F92672"/>
                </a:solidFill>
              </a:rPr>
              <a:t>&gt;</a:t>
            </a:r>
            <a:r>
              <a:rPr lang="en-US" sz="1050" b="1" dirty="0"/>
              <a:t> </a:t>
            </a:r>
            <a:r>
              <a:rPr lang="en-US" sz="1050" b="1" dirty="0">
                <a:solidFill>
                  <a:srgbClr val="AE81FF"/>
                </a:solidFill>
              </a:rPr>
              <a:t>4</a:t>
            </a:r>
            <a:r>
              <a:rPr lang="en-US" sz="1050" b="1" dirty="0"/>
              <a:t> </a:t>
            </a:r>
            <a:r>
              <a:rPr lang="en-US" sz="1050" b="1" dirty="0">
                <a:solidFill>
                  <a:srgbClr val="F92672"/>
                </a:solidFill>
              </a:rPr>
              <a:t>OR</a:t>
            </a:r>
            <a:r>
              <a:rPr lang="en-US" sz="1050" b="1" dirty="0"/>
              <a:t> </a:t>
            </a:r>
            <a:r>
              <a:rPr lang="en-US" sz="1050" b="1" dirty="0" err="1">
                <a:solidFill>
                  <a:schemeClr val="bg1"/>
                </a:solidFill>
              </a:rPr>
              <a:t>ut_shannon_subdomain</a:t>
            </a:r>
            <a:r>
              <a:rPr lang="en-US" sz="1050" b="1" dirty="0">
                <a:solidFill>
                  <a:schemeClr val="bg1"/>
                </a:solidFill>
              </a:rPr>
              <a:t> </a:t>
            </a:r>
            <a:r>
              <a:rPr lang="en-US" sz="1050" b="1" dirty="0">
                <a:solidFill>
                  <a:srgbClr val="F92672"/>
                </a:solidFill>
              </a:rPr>
              <a:t>&gt;</a:t>
            </a:r>
            <a:r>
              <a:rPr lang="en-US" sz="1050" b="1" dirty="0"/>
              <a:t> </a:t>
            </a:r>
            <a:r>
              <a:rPr lang="en-US" sz="1050" b="1" dirty="0">
                <a:solidFill>
                  <a:srgbClr val="AE81FF"/>
                </a:solidFill>
              </a:rPr>
              <a:t>4</a:t>
            </a:r>
            <a:r>
              <a:rPr lang="en-US" sz="1050" b="1" dirty="0"/>
              <a:t> </a:t>
            </a:r>
            <a:r>
              <a:rPr lang="en-US" sz="1050" b="1" dirty="0" smtClean="0"/>
              <a:t/>
            </a:r>
            <a:br>
              <a:rPr lang="en-US" sz="1050" b="1" dirty="0" smtClean="0"/>
            </a:br>
            <a:r>
              <a:rPr lang="en-US" sz="1050" b="1" dirty="0" smtClean="0">
                <a:solidFill>
                  <a:srgbClr val="F92672"/>
                </a:solidFill>
              </a:rPr>
              <a:t>| </a:t>
            </a:r>
            <a:r>
              <a:rPr lang="en-US" sz="1050" b="1" dirty="0">
                <a:solidFill>
                  <a:srgbClr val="F92672"/>
                </a:solidFill>
              </a:rPr>
              <a:t>table</a:t>
            </a:r>
            <a:r>
              <a:rPr lang="en-US" sz="1050" b="1" dirty="0"/>
              <a:t> </a:t>
            </a:r>
            <a:r>
              <a:rPr lang="en-US" sz="1050" b="1" dirty="0" err="1">
                <a:solidFill>
                  <a:schemeClr val="bg1"/>
                </a:solidFill>
              </a:rPr>
              <a:t>ut_subdomain</a:t>
            </a:r>
            <a:r>
              <a:rPr lang="en-US" sz="1050" b="1" dirty="0">
                <a:solidFill>
                  <a:schemeClr val="bg1"/>
                </a:solidFill>
              </a:rPr>
              <a:t> </a:t>
            </a:r>
            <a:r>
              <a:rPr lang="en-US" sz="1050" b="1" dirty="0" err="1">
                <a:solidFill>
                  <a:schemeClr val="bg1"/>
                </a:solidFill>
              </a:rPr>
              <a:t>ut_shannon_subdomain</a:t>
            </a:r>
            <a:r>
              <a:rPr lang="en-US" sz="1050" b="1" dirty="0">
                <a:solidFill>
                  <a:schemeClr val="bg1"/>
                </a:solidFill>
              </a:rPr>
              <a:t> </a:t>
            </a:r>
            <a:r>
              <a:rPr lang="en-US" sz="1050" b="1" dirty="0" err="1">
                <a:solidFill>
                  <a:schemeClr val="bg1"/>
                </a:solidFill>
              </a:rPr>
              <a:t>dest</a:t>
            </a:r>
            <a:r>
              <a:rPr lang="en-US" sz="1050" b="1" dirty="0">
                <a:solidFill>
                  <a:schemeClr val="bg1"/>
                </a:solidFill>
              </a:rPr>
              <a:t> </a:t>
            </a:r>
            <a:r>
              <a:rPr lang="en-US" sz="1050" b="1" dirty="0" err="1">
                <a:solidFill>
                  <a:schemeClr val="bg1"/>
                </a:solidFill>
              </a:rPr>
              <a:t>ut_shannon_dest</a:t>
            </a:r>
            <a:r>
              <a:rPr lang="en-US" sz="1050" b="1" dirty="0">
                <a:solidFill>
                  <a:schemeClr val="bg1"/>
                </a:solidFill>
              </a:rPr>
              <a:t> </a:t>
            </a:r>
            <a:r>
              <a:rPr lang="en-US" sz="1050" b="1" dirty="0" smtClean="0"/>
              <a:t/>
            </a:r>
            <a:br>
              <a:rPr lang="en-US" sz="1050" b="1" dirty="0" smtClean="0"/>
            </a:br>
            <a:r>
              <a:rPr lang="en-US" sz="1050" b="1" dirty="0" smtClean="0">
                <a:solidFill>
                  <a:srgbClr val="F92672"/>
                </a:solidFill>
              </a:rPr>
              <a:t>| </a:t>
            </a:r>
            <a:r>
              <a:rPr lang="en-US" sz="1050" b="1" dirty="0" err="1">
                <a:solidFill>
                  <a:srgbClr val="F92672"/>
                </a:solidFill>
              </a:rPr>
              <a:t>dedup</a:t>
            </a:r>
            <a:r>
              <a:rPr lang="en-US" sz="1050" b="1" dirty="0"/>
              <a:t> </a:t>
            </a:r>
            <a:r>
              <a:rPr lang="en-US" sz="1050" b="1" dirty="0" err="1">
                <a:solidFill>
                  <a:schemeClr val="bg1"/>
                </a:solidFill>
              </a:rPr>
              <a:t>dest</a:t>
            </a:r>
            <a:r>
              <a:rPr lang="en-US" sz="1050" b="1" dirty="0">
                <a:solidFill>
                  <a:schemeClr val="bg1"/>
                </a:solidFill>
              </a:rPr>
              <a:t> </a:t>
            </a:r>
            <a:r>
              <a:rPr lang="en-US" sz="1050" b="1" dirty="0" err="1">
                <a:solidFill>
                  <a:schemeClr val="bg1"/>
                </a:solidFill>
              </a:rPr>
              <a:t>ut_subdomain</a:t>
            </a:r>
            <a:endParaRPr lang="en-US" sz="1050" b="1" dirty="0">
              <a:solidFill>
                <a:schemeClr val="bg1"/>
              </a:solidFill>
            </a:endParaRPr>
          </a:p>
        </p:txBody>
      </p:sp>
      <p:sp>
        <p:nvSpPr>
          <p:cNvPr id="7" name="Content Placeholder 7"/>
          <p:cNvSpPr>
            <a:spLocks noGrp="1"/>
          </p:cNvSpPr>
          <p:nvPr>
            <p:ph idx="4294967295"/>
          </p:nvPr>
        </p:nvSpPr>
        <p:spPr>
          <a:xfrm>
            <a:off x="433633" y="2376849"/>
            <a:ext cx="7788168" cy="3567283"/>
          </a:xfrm>
          <a:prstGeom prst="rect">
            <a:avLst/>
          </a:prstGeom>
        </p:spPr>
        <p:txBody>
          <a:bodyPr>
            <a:noAutofit/>
          </a:bodyPr>
          <a:lstStyle/>
          <a:p>
            <a:r>
              <a:rPr lang="en-US" sz="1000" b="1" dirty="0" smtClean="0"/>
              <a:t># Results of Suricata HTTP Entropy Scoring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37" y="2621504"/>
            <a:ext cx="7796996" cy="1628183"/>
          </a:xfrm>
          <a:prstGeom prst="rect">
            <a:avLst/>
          </a:prstGeom>
        </p:spPr>
      </p:pic>
    </p:spTree>
    <p:extLst>
      <p:ext uri="{BB962C8B-B14F-4D97-AF65-F5344CB8AC3E}">
        <p14:creationId xmlns:p14="http://schemas.microsoft.com/office/powerpoint/2010/main" val="16137406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7243" b="6313"/>
          <a:stretch/>
        </p:blipFill>
        <p:spPr>
          <a:xfrm>
            <a:off x="333140" y="2680186"/>
            <a:ext cx="4458706" cy="19472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729" y="712447"/>
            <a:ext cx="4202271" cy="2098673"/>
          </a:xfrm>
          <a:prstGeom prst="rect">
            <a:avLst/>
          </a:prstGeom>
        </p:spPr>
      </p:pic>
      <p:sp>
        <p:nvSpPr>
          <p:cNvPr id="4" name="Title 3"/>
          <p:cNvSpPr>
            <a:spLocks noGrp="1"/>
          </p:cNvSpPr>
          <p:nvPr>
            <p:ph type="title"/>
          </p:nvPr>
        </p:nvSpPr>
        <p:spPr/>
        <p:txBody>
          <a:bodyPr/>
          <a:lstStyle/>
          <a:p>
            <a:r>
              <a:rPr lang="en-US" dirty="0" smtClean="0"/>
              <a:t>Correlation </a:t>
            </a:r>
            <a:r>
              <a:rPr lang="mr-IN" dirty="0" smtClean="0"/>
              <a:t>–</a:t>
            </a:r>
            <a:r>
              <a:rPr lang="en-US" dirty="0" smtClean="0"/>
              <a:t> Finding Mirai</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31</a:t>
            </a:fld>
            <a:endParaRPr lang="en-US"/>
          </a:p>
        </p:txBody>
      </p:sp>
      <p:sp>
        <p:nvSpPr>
          <p:cNvPr id="11" name="TextBox 10"/>
          <p:cNvSpPr txBox="1"/>
          <p:nvPr/>
        </p:nvSpPr>
        <p:spPr>
          <a:xfrm>
            <a:off x="4813074" y="2807011"/>
            <a:ext cx="1929356" cy="236594"/>
          </a:xfrm>
          <a:prstGeom prst="rect">
            <a:avLst/>
          </a:prstGeom>
        </p:spPr>
        <p:txBody>
          <a:bodyPr wrap="non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sz="1200" dirty="0" smtClean="0"/>
              <a:t>Mirai </a:t>
            </a:r>
            <a:r>
              <a:rPr lang="en-US" sz="1200" dirty="0" err="1" smtClean="0"/>
              <a:t>Scanner.C</a:t>
            </a:r>
            <a:r>
              <a:rPr lang="en-US" sz="1200" dirty="0" smtClean="0"/>
              <a:t> module</a:t>
            </a:r>
          </a:p>
        </p:txBody>
      </p:sp>
      <p:sp>
        <p:nvSpPr>
          <p:cNvPr id="12" name="Frame 11"/>
          <p:cNvSpPr/>
          <p:nvPr/>
        </p:nvSpPr>
        <p:spPr>
          <a:xfrm>
            <a:off x="7900220" y="695464"/>
            <a:ext cx="820994" cy="295475"/>
          </a:xfrm>
          <a:prstGeom prst="frame">
            <a:avLst/>
          </a:prstGeom>
          <a:solidFill>
            <a:srgbClr val="FF0000"/>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Frame 12"/>
          <p:cNvSpPr/>
          <p:nvPr/>
        </p:nvSpPr>
        <p:spPr>
          <a:xfrm>
            <a:off x="7900220" y="2616286"/>
            <a:ext cx="820994" cy="194834"/>
          </a:xfrm>
          <a:prstGeom prst="frame">
            <a:avLst/>
          </a:prstGeom>
          <a:solidFill>
            <a:srgbClr val="FF0000"/>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9" name="TextBox 18"/>
          <p:cNvSpPr txBox="1"/>
          <p:nvPr/>
        </p:nvSpPr>
        <p:spPr>
          <a:xfrm>
            <a:off x="183256" y="712447"/>
            <a:ext cx="4758473" cy="1990921"/>
          </a:xfrm>
          <a:prstGeom prst="rect">
            <a:avLst/>
          </a:prstGeom>
        </p:spPr>
        <p:txBody>
          <a:bodyPr wrap="square" lIns="51426" tIns="25713" rIns="51426" bIns="25713" rtlCol="0">
            <a:spAutoFit/>
          </a:bodyPr>
          <a:lstStyle/>
          <a:p>
            <a:pPr marL="347472" indent="-338328" defTabSz="914400" fontAlgn="auto">
              <a:spcBef>
                <a:spcPts val="0"/>
              </a:spcBef>
              <a:spcAft>
                <a:spcPts val="0"/>
              </a:spcAft>
              <a:buClr>
                <a:schemeClr val="accent4">
                  <a:lumMod val="75000"/>
                </a:schemeClr>
              </a:buClr>
              <a:buSzPct val="95000"/>
              <a:buFont typeface="Arial" charset="0"/>
              <a:buChar char="•"/>
            </a:pPr>
            <a:r>
              <a:rPr lang="en-US" sz="1400" b="1" dirty="0">
                <a:latin typeface="+mn-lt"/>
              </a:rPr>
              <a:t>Technique</a:t>
            </a:r>
          </a:p>
          <a:p>
            <a:pPr marL="755460" lvl="1" indent="-338328" defTabSz="914400" fontAlgn="auto">
              <a:spcBef>
                <a:spcPts val="0"/>
              </a:spcBef>
              <a:spcAft>
                <a:spcPts val="0"/>
              </a:spcAft>
              <a:buClr>
                <a:schemeClr val="accent4">
                  <a:lumMod val="75000"/>
                </a:schemeClr>
              </a:buClr>
              <a:buSzPct val="95000"/>
              <a:buFont typeface="Arial" charset="0"/>
              <a:buChar char="•"/>
            </a:pPr>
            <a:r>
              <a:rPr lang="en-US" sz="1400" dirty="0">
                <a:latin typeface="+mn-lt"/>
              </a:rPr>
              <a:t>Default credentials hard-coded in the </a:t>
            </a:r>
            <a:r>
              <a:rPr lang="en-US" sz="1400" dirty="0" err="1">
                <a:latin typeface="+mn-lt"/>
              </a:rPr>
              <a:t>Scanner.C</a:t>
            </a:r>
            <a:r>
              <a:rPr lang="en-US" sz="1400" dirty="0">
                <a:latin typeface="+mn-lt"/>
              </a:rPr>
              <a:t> module give us a </a:t>
            </a:r>
            <a:r>
              <a:rPr lang="en-US" sz="1400" b="1" u="sng" dirty="0">
                <a:latin typeface="+mn-lt"/>
              </a:rPr>
              <a:t>behavioral signature </a:t>
            </a:r>
            <a:r>
              <a:rPr lang="en-US" sz="1400" dirty="0">
                <a:latin typeface="+mn-lt"/>
              </a:rPr>
              <a:t>to look for.</a:t>
            </a:r>
          </a:p>
          <a:p>
            <a:pPr marL="755460" lvl="1" indent="-338328" defTabSz="914400" fontAlgn="auto">
              <a:spcBef>
                <a:spcPts val="0"/>
              </a:spcBef>
              <a:spcAft>
                <a:spcPts val="0"/>
              </a:spcAft>
              <a:buClr>
                <a:schemeClr val="accent4">
                  <a:lumMod val="75000"/>
                </a:schemeClr>
              </a:buClr>
              <a:buSzPct val="95000"/>
              <a:buFont typeface="Arial" charset="0"/>
              <a:buChar char="•"/>
            </a:pPr>
            <a:r>
              <a:rPr lang="en-US" sz="1400" dirty="0">
                <a:latin typeface="+mn-lt"/>
              </a:rPr>
              <a:t>Telnet/SSH attempts using invalid users (tech, mother, </a:t>
            </a:r>
            <a:r>
              <a:rPr lang="en-US" sz="1400" dirty="0" err="1">
                <a:latin typeface="+mn-lt"/>
              </a:rPr>
              <a:t>ubnt</a:t>
            </a:r>
            <a:r>
              <a:rPr lang="en-US" sz="1400" dirty="0">
                <a:latin typeface="+mn-lt"/>
              </a:rPr>
              <a:t>, 666666, 888888) are unique to Mirai</a:t>
            </a:r>
            <a:r>
              <a:rPr lang="en-US" sz="1400" dirty="0" smtClean="0">
                <a:latin typeface="+mn-lt"/>
              </a:rPr>
              <a:t>, &amp; </a:t>
            </a:r>
            <a:r>
              <a:rPr lang="en-US" sz="1400" dirty="0">
                <a:latin typeface="+mn-lt"/>
              </a:rPr>
              <a:t>other botnets </a:t>
            </a:r>
            <a:r>
              <a:rPr lang="en-US" sz="1400" dirty="0" smtClean="0">
                <a:latin typeface="+mn-lt"/>
              </a:rPr>
              <a:t>(post </a:t>
            </a:r>
            <a:r>
              <a:rPr lang="en-US" sz="1400" dirty="0">
                <a:latin typeface="+mn-lt"/>
              </a:rPr>
              <a:t>source code </a:t>
            </a:r>
            <a:r>
              <a:rPr lang="en-US" sz="1400" dirty="0" smtClean="0">
                <a:latin typeface="+mn-lt"/>
              </a:rPr>
              <a:t>leak).</a:t>
            </a:r>
            <a:endParaRPr lang="en-US" sz="1400" dirty="0">
              <a:latin typeface="+mn-lt"/>
            </a:endParaRPr>
          </a:p>
          <a:p>
            <a:pPr marL="755460" lvl="1" indent="-338328" defTabSz="914400" fontAlgn="auto">
              <a:spcBef>
                <a:spcPts val="0"/>
              </a:spcBef>
              <a:spcAft>
                <a:spcPts val="0"/>
              </a:spcAft>
              <a:buClr>
                <a:schemeClr val="accent4">
                  <a:lumMod val="75000"/>
                </a:schemeClr>
              </a:buClr>
              <a:buSzPct val="95000"/>
              <a:buFont typeface="Arial" charset="0"/>
              <a:buChar char="•"/>
            </a:pPr>
            <a:r>
              <a:rPr lang="en-US" sz="1400" b="1" u="sng" dirty="0" smtClean="0">
                <a:latin typeface="+mn-lt"/>
              </a:rPr>
              <a:t>Correlate</a:t>
            </a:r>
            <a:r>
              <a:rPr lang="en-US" sz="1400" dirty="0" smtClean="0">
                <a:latin typeface="+mn-lt"/>
              </a:rPr>
              <a:t> </a:t>
            </a:r>
            <a:r>
              <a:rPr lang="en-US" sz="1400" dirty="0">
                <a:latin typeface="+mn-lt"/>
              </a:rPr>
              <a:t>list of IPs </a:t>
            </a:r>
            <a:r>
              <a:rPr lang="en-US" sz="1400" dirty="0" smtClean="0">
                <a:latin typeface="+mn-lt"/>
              </a:rPr>
              <a:t>with </a:t>
            </a:r>
            <a:r>
              <a:rPr lang="en-US" sz="1400" dirty="0">
                <a:latin typeface="+mn-lt"/>
              </a:rPr>
              <a:t>Suricata </a:t>
            </a:r>
            <a:r>
              <a:rPr lang="en-US" sz="1400" dirty="0" smtClean="0">
                <a:latin typeface="+mn-lt"/>
              </a:rPr>
              <a:t>to find other </a:t>
            </a:r>
            <a:r>
              <a:rPr lang="en-US" sz="1400" dirty="0">
                <a:latin typeface="+mn-lt"/>
              </a:rPr>
              <a:t>activity </a:t>
            </a:r>
            <a:r>
              <a:rPr lang="en-US" sz="1400" dirty="0" smtClean="0">
                <a:latin typeface="+mn-lt"/>
              </a:rPr>
              <a:t>from </a:t>
            </a:r>
            <a:r>
              <a:rPr lang="en-US" sz="1400" dirty="0">
                <a:latin typeface="+mn-lt"/>
              </a:rPr>
              <a:t>these </a:t>
            </a:r>
            <a:r>
              <a:rPr lang="en-US" sz="1400" dirty="0" smtClean="0">
                <a:latin typeface="+mn-lt"/>
              </a:rPr>
              <a:t>IoT nodes attempting to breach my network.</a:t>
            </a:r>
            <a:endParaRPr lang="en-US" sz="1400" dirty="0">
              <a:latin typeface="+mn-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8123" y="3043605"/>
            <a:ext cx="2149481" cy="1583828"/>
          </a:xfrm>
          <a:prstGeom prst="rect">
            <a:avLst/>
          </a:prstGeom>
        </p:spPr>
      </p:pic>
    </p:spTree>
    <p:extLst>
      <p:ext uri="{BB962C8B-B14F-4D97-AF65-F5344CB8AC3E}">
        <p14:creationId xmlns:p14="http://schemas.microsoft.com/office/powerpoint/2010/main" val="627846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946"/>
          <a:stretch/>
        </p:blipFill>
        <p:spPr>
          <a:xfrm>
            <a:off x="4971585" y="931024"/>
            <a:ext cx="4141432" cy="2533235"/>
          </a:xfrm>
          <a:prstGeom prst="rect">
            <a:avLst/>
          </a:prstGeom>
        </p:spPr>
      </p:pic>
      <p:sp>
        <p:nvSpPr>
          <p:cNvPr id="3" name="Rectangle 2"/>
          <p:cNvSpPr/>
          <p:nvPr/>
        </p:nvSpPr>
        <p:spPr>
          <a:xfrm>
            <a:off x="7707489" y="989215"/>
            <a:ext cx="1403259" cy="1963533"/>
          </a:xfrm>
          <a:prstGeom prst="rect">
            <a:avLst/>
          </a:prstGeom>
          <a:solidFill>
            <a:srgbClr val="92D050">
              <a:alpha val="25098"/>
            </a:srgbClr>
          </a:solidFill>
          <a:ln w="12700" cmpd="sng">
            <a:solidFill>
              <a:schemeClr val="accent3"/>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p:cNvSpPr>
            <a:spLocks noGrp="1"/>
          </p:cNvSpPr>
          <p:nvPr>
            <p:ph type="title"/>
          </p:nvPr>
        </p:nvSpPr>
        <p:spPr/>
        <p:txBody>
          <a:bodyPr/>
          <a:lstStyle/>
          <a:p>
            <a:r>
              <a:rPr lang="en-US" dirty="0" smtClean="0"/>
              <a:t>Finding Mirai </a:t>
            </a:r>
            <a:r>
              <a:rPr lang="mr-IN" dirty="0" smtClean="0"/>
              <a:t>–</a:t>
            </a:r>
            <a:r>
              <a:rPr lang="en-US" dirty="0" smtClean="0"/>
              <a:t> Behavioral &amp; Contextual</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32</a:t>
            </a:fld>
            <a:endParaRPr lang="en-US"/>
          </a:p>
        </p:txBody>
      </p:sp>
      <p:sp>
        <p:nvSpPr>
          <p:cNvPr id="8" name="Content Placeholder 7"/>
          <p:cNvSpPr>
            <a:spLocks noGrp="1"/>
          </p:cNvSpPr>
          <p:nvPr>
            <p:ph idx="4294967295"/>
          </p:nvPr>
        </p:nvSpPr>
        <p:spPr>
          <a:xfrm>
            <a:off x="433633" y="661287"/>
            <a:ext cx="4630902" cy="3567283"/>
          </a:xfrm>
          <a:prstGeom prst="rect">
            <a:avLst/>
          </a:prstGeom>
        </p:spPr>
        <p:txBody>
          <a:bodyPr>
            <a:noAutofit/>
          </a:bodyPr>
          <a:lstStyle/>
          <a:p>
            <a:r>
              <a:rPr lang="en-US" sz="1050" b="1" dirty="0" smtClean="0"/>
              <a:t>Create CSV Lookup – Invalid users in /</a:t>
            </a:r>
            <a:r>
              <a:rPr lang="en-US" sz="1050" b="1" dirty="0" err="1" smtClean="0"/>
              <a:t>var</a:t>
            </a:r>
            <a:r>
              <a:rPr lang="en-US" sz="1050" b="1" dirty="0" smtClean="0"/>
              <a:t>/log/</a:t>
            </a:r>
            <a:r>
              <a:rPr lang="en-US" sz="1050" b="1" dirty="0" err="1" smtClean="0"/>
              <a:t>auth.log</a:t>
            </a:r>
            <a:r>
              <a:rPr lang="en-US" sz="1050" b="1" dirty="0" smtClean="0"/>
              <a:t> </a:t>
            </a:r>
            <a:r>
              <a:rPr lang="en-US" sz="1050" b="1" dirty="0"/>
              <a:t>using </a:t>
            </a:r>
            <a:r>
              <a:rPr lang="en-US" sz="1050" b="1" dirty="0" smtClean="0"/>
              <a:t>information found in Source </a:t>
            </a:r>
            <a:r>
              <a:rPr lang="en-US" sz="1050" b="1" dirty="0"/>
              <a:t>Code </a:t>
            </a:r>
            <a:r>
              <a:rPr lang="en-US" sz="1050" b="1" dirty="0" smtClean="0"/>
              <a:t>to create a Behavioral Signature</a:t>
            </a:r>
            <a:endParaRPr lang="en-US" sz="1050" b="1" dirty="0"/>
          </a:p>
          <a:p>
            <a:r>
              <a:rPr lang="en-US" sz="1050" b="1" dirty="0" smtClean="0"/>
              <a:t>index=</a:t>
            </a:r>
            <a:r>
              <a:rPr lang="en-US" sz="1050" b="1" dirty="0" err="1" smtClean="0"/>
              <a:t>os</a:t>
            </a:r>
            <a:r>
              <a:rPr lang="en-US" sz="1050" b="1" dirty="0" smtClean="0"/>
              <a:t> </a:t>
            </a:r>
            <a:r>
              <a:rPr lang="en-US" sz="1050" b="1" dirty="0"/>
              <a:t>operation="invalid user" </a:t>
            </a:r>
            <a:r>
              <a:rPr lang="en-US" sz="1050" b="1" dirty="0" smtClean="0"/>
              <a:t/>
            </a:r>
            <a:br>
              <a:rPr lang="en-US" sz="1050" b="1" dirty="0" smtClean="0"/>
            </a:br>
            <a:r>
              <a:rPr lang="en-US" sz="1050" b="1" dirty="0" smtClean="0"/>
              <a:t>| </a:t>
            </a:r>
            <a:r>
              <a:rPr lang="en-US" sz="1050" b="1" dirty="0"/>
              <a:t>stats count by user </a:t>
            </a:r>
            <a:r>
              <a:rPr lang="en-US" sz="1050" b="1" dirty="0" err="1"/>
              <a:t>src_ip</a:t>
            </a:r>
            <a:r>
              <a:rPr lang="en-US" sz="1050" b="1" dirty="0"/>
              <a:t> </a:t>
            </a:r>
            <a:r>
              <a:rPr lang="en-US" sz="1050" b="1" dirty="0" smtClean="0"/>
              <a:t/>
            </a:r>
            <a:br>
              <a:rPr lang="en-US" sz="1050" b="1" dirty="0" smtClean="0"/>
            </a:br>
            <a:r>
              <a:rPr lang="en-US" sz="1050" b="1" dirty="0" smtClean="0"/>
              <a:t>| </a:t>
            </a:r>
            <a:r>
              <a:rPr lang="en-US" sz="1050" b="1" dirty="0"/>
              <a:t>fields user </a:t>
            </a:r>
            <a:r>
              <a:rPr lang="en-US" sz="1050" b="1" dirty="0" err="1"/>
              <a:t>src_ip</a:t>
            </a:r>
            <a:r>
              <a:rPr lang="en-US" sz="1050" b="1" dirty="0"/>
              <a:t> </a:t>
            </a:r>
            <a:r>
              <a:rPr lang="en-US" sz="1050" b="1" dirty="0" smtClean="0"/>
              <a:t/>
            </a:r>
            <a:br>
              <a:rPr lang="en-US" sz="1050" b="1" dirty="0" smtClean="0"/>
            </a:br>
            <a:r>
              <a:rPr lang="en-US" sz="1050" b="1" dirty="0" smtClean="0"/>
              <a:t>| </a:t>
            </a:r>
            <a:r>
              <a:rPr lang="en-US" sz="1050" b="1" dirty="0" err="1" smtClean="0"/>
              <a:t>outputlookup</a:t>
            </a:r>
            <a:r>
              <a:rPr lang="en-US" sz="1050" b="1" dirty="0" smtClean="0"/>
              <a:t> </a:t>
            </a:r>
            <a:r>
              <a:rPr lang="en-US" sz="1050" b="1" dirty="0" err="1" smtClean="0"/>
              <a:t>all_invalid_logins.csv</a:t>
            </a:r>
            <a:endParaRPr lang="en-US" sz="1050" b="1" dirty="0" smtClean="0"/>
          </a:p>
          <a:p>
            <a:r>
              <a:rPr lang="en-US" sz="1050" b="1" dirty="0" smtClean="0"/>
              <a:t>Filter our CSV to invalid users unique to Mirai</a:t>
            </a:r>
          </a:p>
          <a:p>
            <a:r>
              <a:rPr lang="en-US" sz="1050" b="1" dirty="0"/>
              <a:t>|</a:t>
            </a:r>
            <a:r>
              <a:rPr lang="en-US" sz="1050" b="1" dirty="0" err="1"/>
              <a:t>inputlookup</a:t>
            </a:r>
            <a:r>
              <a:rPr lang="en-US" sz="1050" b="1" dirty="0"/>
              <a:t> </a:t>
            </a:r>
            <a:r>
              <a:rPr lang="en-US" sz="1050" b="1" dirty="0" err="1"/>
              <a:t>all_invalid_logins.csv</a:t>
            </a:r>
            <a:r>
              <a:rPr lang="en-US" sz="1050" b="1" dirty="0"/>
              <a:t> </a:t>
            </a:r>
            <a:r>
              <a:rPr lang="en-US" sz="1050" b="1" dirty="0" smtClean="0"/>
              <a:t>where </a:t>
            </a:r>
            <a:r>
              <a:rPr lang="en-US" sz="1050" b="1" dirty="0"/>
              <a:t>user="</a:t>
            </a:r>
            <a:r>
              <a:rPr lang="en-US" sz="1050" b="1" dirty="0" err="1"/>
              <a:t>ubnt</a:t>
            </a:r>
            <a:r>
              <a:rPr lang="en-US" sz="1050" b="1" dirty="0"/>
              <a:t>" OR user="mother" OR user="666666" OR user="888888" OR user="supervisor" OR user</a:t>
            </a:r>
            <a:r>
              <a:rPr lang="en-US" sz="1050" b="1" dirty="0" smtClean="0"/>
              <a:t>=”tech" </a:t>
            </a:r>
          </a:p>
        </p:txBody>
      </p:sp>
      <p:sp>
        <p:nvSpPr>
          <p:cNvPr id="13" name="Frame 12"/>
          <p:cNvSpPr/>
          <p:nvPr/>
        </p:nvSpPr>
        <p:spPr>
          <a:xfrm>
            <a:off x="4971585" y="2193429"/>
            <a:ext cx="4141432" cy="274320"/>
          </a:xfrm>
          <a:prstGeom prst="frame">
            <a:avLst/>
          </a:prstGeom>
          <a:solidFill>
            <a:srgbClr val="FF0000"/>
          </a:solidFill>
          <a:ln w="3175"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34001"/>
          <a:stretch/>
        </p:blipFill>
        <p:spPr>
          <a:xfrm>
            <a:off x="433633" y="2952748"/>
            <a:ext cx="7307108" cy="1546978"/>
          </a:xfrm>
          <a:prstGeom prst="rect">
            <a:avLst/>
          </a:prstGeom>
        </p:spPr>
      </p:pic>
      <p:sp>
        <p:nvSpPr>
          <p:cNvPr id="15" name="Frame 14"/>
          <p:cNvSpPr/>
          <p:nvPr/>
        </p:nvSpPr>
        <p:spPr>
          <a:xfrm>
            <a:off x="4971585" y="1951146"/>
            <a:ext cx="4141432" cy="274320"/>
          </a:xfrm>
          <a:prstGeom prst="frame">
            <a:avLst/>
          </a:prstGeom>
          <a:solidFill>
            <a:srgbClr val="FF0000"/>
          </a:solidFill>
          <a:ln w="3175"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TextBox 4"/>
          <p:cNvSpPr txBox="1"/>
          <p:nvPr/>
        </p:nvSpPr>
        <p:spPr>
          <a:xfrm>
            <a:off x="4971585" y="675307"/>
            <a:ext cx="4436765" cy="298149"/>
          </a:xfrm>
          <a:prstGeom prst="rect">
            <a:avLst/>
          </a:prstGeom>
        </p:spPr>
        <p:txBody>
          <a:bodyPr wrap="squar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b="1" dirty="0" smtClean="0">
                <a:solidFill>
                  <a:schemeClr val="accent3"/>
                </a:solidFill>
              </a:rPr>
              <a:t>Mirai </a:t>
            </a:r>
            <a:r>
              <a:rPr lang="en-US" b="1" dirty="0" err="1" smtClean="0">
                <a:solidFill>
                  <a:schemeClr val="accent3"/>
                </a:solidFill>
              </a:rPr>
              <a:t>Scanner.C</a:t>
            </a:r>
            <a:r>
              <a:rPr lang="en-US" b="1" dirty="0" smtClean="0">
                <a:solidFill>
                  <a:schemeClr val="accent3"/>
                </a:solidFill>
              </a:rPr>
              <a:t> Adapted to Scan for ARM?</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4535" y="2952748"/>
            <a:ext cx="3102784" cy="1725148"/>
          </a:xfrm>
          <a:prstGeom prst="rect">
            <a:avLst/>
          </a:prstGeom>
        </p:spPr>
      </p:pic>
    </p:spTree>
    <p:extLst>
      <p:ext uri="{BB962C8B-B14F-4D97-AF65-F5344CB8AC3E}">
        <p14:creationId xmlns:p14="http://schemas.microsoft.com/office/powerpoint/2010/main" val="11572281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Mirai </a:t>
            </a:r>
            <a:r>
              <a:rPr lang="mr-IN" dirty="0"/>
              <a:t>–</a:t>
            </a:r>
            <a:r>
              <a:rPr lang="en-US" dirty="0"/>
              <a:t> Behavioral &amp; Contextual</a:t>
            </a:r>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33</a:t>
            </a:fld>
            <a:endParaRPr lang="en-US"/>
          </a:p>
        </p:txBody>
      </p:sp>
      <p:sp>
        <p:nvSpPr>
          <p:cNvPr id="8" name="Content Placeholder 7"/>
          <p:cNvSpPr>
            <a:spLocks noGrp="1"/>
          </p:cNvSpPr>
          <p:nvPr>
            <p:ph idx="4294967295"/>
          </p:nvPr>
        </p:nvSpPr>
        <p:spPr>
          <a:xfrm>
            <a:off x="457197" y="688381"/>
            <a:ext cx="4995951" cy="1980941"/>
          </a:xfrm>
          <a:prstGeom prst="rect">
            <a:avLst/>
          </a:prstGeom>
        </p:spPr>
        <p:txBody>
          <a:bodyPr>
            <a:noAutofit/>
          </a:bodyPr>
          <a:lstStyle/>
          <a:p>
            <a:r>
              <a:rPr lang="en-US" sz="1200" b="1" dirty="0" smtClean="0"/>
              <a:t>Let’s correlate the invalid user IPs using Mirai Creds with our Suricata </a:t>
            </a:r>
            <a:r>
              <a:rPr lang="en-US" sz="1200" b="1" dirty="0" err="1" smtClean="0"/>
              <a:t>eve.json</a:t>
            </a:r>
            <a:r>
              <a:rPr lang="en-US" sz="1200" b="1" dirty="0" smtClean="0"/>
              <a:t> logs to see if there are any matches on our network!</a:t>
            </a:r>
            <a:endParaRPr lang="en-US" sz="1200" b="1" dirty="0"/>
          </a:p>
          <a:p>
            <a:r>
              <a:rPr lang="en-US" sz="900" b="1" dirty="0" smtClean="0"/>
              <a:t>index=</a:t>
            </a:r>
            <a:r>
              <a:rPr lang="en-US" sz="900" b="1" dirty="0" err="1" smtClean="0"/>
              <a:t>suricata</a:t>
            </a:r>
            <a:r>
              <a:rPr lang="en-US" sz="900" b="1" dirty="0" smtClean="0"/>
              <a:t> </a:t>
            </a:r>
            <a:br>
              <a:rPr lang="en-US" sz="900" b="1" dirty="0" smtClean="0"/>
            </a:br>
            <a:r>
              <a:rPr lang="en-US" sz="900" b="1" dirty="0" smtClean="0"/>
              <a:t>[ </a:t>
            </a:r>
            <a:r>
              <a:rPr lang="en-US" sz="900" b="1" dirty="0"/>
              <a:t>| </a:t>
            </a:r>
            <a:r>
              <a:rPr lang="en-US" sz="900" b="1" dirty="0" err="1"/>
              <a:t>inputlookup</a:t>
            </a:r>
            <a:r>
              <a:rPr lang="en-US" sz="900" b="1" dirty="0"/>
              <a:t> </a:t>
            </a:r>
            <a:r>
              <a:rPr lang="en-US" sz="900" b="1" dirty="0" err="1"/>
              <a:t>all_invalid_logins.csv</a:t>
            </a:r>
            <a:r>
              <a:rPr lang="en-US" sz="900" b="1" dirty="0"/>
              <a:t> </a:t>
            </a:r>
            <a:r>
              <a:rPr lang="en-US" sz="900" b="1" dirty="0" smtClean="0"/>
              <a:t>where </a:t>
            </a:r>
            <a:r>
              <a:rPr lang="en-US" sz="900" b="1" dirty="0"/>
              <a:t>user="</a:t>
            </a:r>
            <a:r>
              <a:rPr lang="en-US" sz="900" b="1" dirty="0" err="1"/>
              <a:t>ubnt</a:t>
            </a:r>
            <a:r>
              <a:rPr lang="en-US" sz="900" b="1" dirty="0"/>
              <a:t>" OR user="mother" OR user="666666" OR user="888888" OR user="supervisor" OR user="tech" </a:t>
            </a:r>
            <a:r>
              <a:rPr lang="en-US" sz="900" b="1" dirty="0" smtClean="0"/>
              <a:t>| </a:t>
            </a:r>
            <a:r>
              <a:rPr lang="en-US" sz="900" b="1" dirty="0"/>
              <a:t>table </a:t>
            </a:r>
            <a:r>
              <a:rPr lang="en-US" sz="900" b="1" dirty="0" err="1"/>
              <a:t>src_ip</a:t>
            </a:r>
            <a:r>
              <a:rPr lang="en-US" sz="900" b="1" dirty="0"/>
              <a:t> </a:t>
            </a:r>
            <a:r>
              <a:rPr lang="en-US" sz="900" b="1" dirty="0" smtClean="0"/>
              <a:t>| </a:t>
            </a:r>
            <a:r>
              <a:rPr lang="en-US" sz="900" b="1" dirty="0" err="1"/>
              <a:t>dedup</a:t>
            </a:r>
            <a:r>
              <a:rPr lang="en-US" sz="900" b="1" dirty="0"/>
              <a:t> </a:t>
            </a:r>
            <a:r>
              <a:rPr lang="en-US" sz="900" b="1" dirty="0" err="1"/>
              <a:t>src_ip</a:t>
            </a:r>
            <a:r>
              <a:rPr lang="en-US" sz="900" b="1" dirty="0"/>
              <a:t> </a:t>
            </a:r>
            <a:r>
              <a:rPr lang="en-US" sz="900" b="1" dirty="0" smtClean="0"/>
              <a:t>]</a:t>
            </a:r>
          </a:p>
          <a:p>
            <a:r>
              <a:rPr lang="en-US" sz="1100" b="1" dirty="0" smtClean="0">
                <a:solidFill>
                  <a:schemeClr val="tx1"/>
                </a:solidFill>
              </a:rPr>
              <a:t>Using </a:t>
            </a:r>
            <a:r>
              <a:rPr lang="en-US" sz="1100" b="1" dirty="0" err="1" smtClean="0">
                <a:solidFill>
                  <a:schemeClr val="tx1"/>
                </a:solidFill>
              </a:rPr>
              <a:t>MaxMind</a:t>
            </a:r>
            <a:r>
              <a:rPr lang="en-US" sz="1100" b="1" dirty="0" smtClean="0">
                <a:solidFill>
                  <a:schemeClr val="tx1"/>
                </a:solidFill>
              </a:rPr>
              <a:t> we can “geo-locate” the IoT devices trying to gain access:</a:t>
            </a:r>
            <a:endParaRPr lang="en-US" sz="1100" b="1" dirty="0"/>
          </a:p>
          <a:p>
            <a:r>
              <a:rPr lang="en-US" sz="900" b="1" dirty="0" smtClean="0"/>
              <a:t>| </a:t>
            </a:r>
            <a:r>
              <a:rPr lang="en-US" sz="900" b="1" dirty="0" err="1"/>
              <a:t>iplocation</a:t>
            </a:r>
            <a:r>
              <a:rPr lang="en-US" sz="900" b="1" dirty="0"/>
              <a:t> </a:t>
            </a:r>
            <a:r>
              <a:rPr lang="en-US" sz="900" b="1" dirty="0" err="1"/>
              <a:t>src_ip</a:t>
            </a:r>
            <a:r>
              <a:rPr lang="en-US" sz="900" b="1" dirty="0"/>
              <a:t> | stats count by Country | </a:t>
            </a:r>
            <a:r>
              <a:rPr lang="en-US" sz="900" b="1" dirty="0" err="1"/>
              <a:t>geom</a:t>
            </a:r>
            <a:r>
              <a:rPr lang="en-US" sz="900" b="1" dirty="0"/>
              <a:t> </a:t>
            </a:r>
            <a:r>
              <a:rPr lang="en-US" sz="900" b="1" dirty="0" err="1"/>
              <a:t>geo_countries</a:t>
            </a:r>
            <a:r>
              <a:rPr lang="en-US" sz="900" b="1" dirty="0"/>
              <a:t> </a:t>
            </a:r>
            <a:r>
              <a:rPr lang="en-US" sz="900" b="1" dirty="0" err="1"/>
              <a:t>featureIdField</a:t>
            </a:r>
            <a:r>
              <a:rPr lang="en-US" sz="900" b="1" dirty="0"/>
              <a:t>=Country</a:t>
            </a:r>
            <a:endParaRPr lang="en-US" sz="900" b="1" dirty="0" smtClean="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15" y="2173765"/>
            <a:ext cx="5248609" cy="234882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4741" y="1097693"/>
            <a:ext cx="3679259" cy="3143258"/>
          </a:xfrm>
          <a:prstGeom prst="rect">
            <a:avLst/>
          </a:prstGeom>
        </p:spPr>
      </p:pic>
    </p:spTree>
    <p:extLst>
      <p:ext uri="{BB962C8B-B14F-4D97-AF65-F5344CB8AC3E}">
        <p14:creationId xmlns:p14="http://schemas.microsoft.com/office/powerpoint/2010/main" val="2017697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Machine Learning</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34</a:t>
            </a:fld>
            <a:endParaRPr lang="en-US"/>
          </a:p>
        </p:txBody>
      </p:sp>
      <p:sp>
        <p:nvSpPr>
          <p:cNvPr id="8" name="Content Placeholder 7"/>
          <p:cNvSpPr>
            <a:spLocks noGrp="1"/>
          </p:cNvSpPr>
          <p:nvPr>
            <p:ph idx="4294967295"/>
          </p:nvPr>
        </p:nvSpPr>
        <p:spPr>
          <a:xfrm>
            <a:off x="1271846" y="688381"/>
            <a:ext cx="4372499" cy="3989744"/>
          </a:xfrm>
          <a:prstGeom prst="rect">
            <a:avLst/>
          </a:prstGeom>
        </p:spPr>
        <p:txBody>
          <a:bodyPr>
            <a:noAutofit/>
          </a:bodyPr>
          <a:lstStyle/>
          <a:p>
            <a:pPr marL="257175" lvl="1" indent="0">
              <a:buNone/>
            </a:pPr>
            <a:r>
              <a:rPr lang="en-US" sz="1800" dirty="0"/>
              <a:t>Supervised </a:t>
            </a:r>
            <a:endParaRPr lang="en-US" sz="1800" dirty="0" smtClean="0"/>
          </a:p>
          <a:p>
            <a:pPr lvl="2"/>
            <a:r>
              <a:rPr lang="en-US" sz="1600" dirty="0" smtClean="0"/>
              <a:t>Classification (Nearest Neighbors, Support Vector Machines, Naïve Bayes, Decision Tree)</a:t>
            </a:r>
          </a:p>
          <a:p>
            <a:pPr lvl="3"/>
            <a:r>
              <a:rPr lang="en-US" sz="1400" dirty="0" smtClean="0"/>
              <a:t>Group “like” things together based on selected features.</a:t>
            </a:r>
          </a:p>
          <a:p>
            <a:pPr lvl="2"/>
            <a:r>
              <a:rPr lang="en-US" sz="1600" dirty="0" smtClean="0"/>
              <a:t>Regression (Linear &amp; Logistic)</a:t>
            </a:r>
          </a:p>
          <a:p>
            <a:pPr lvl="3"/>
            <a:r>
              <a:rPr lang="en-US" sz="1400" dirty="0" smtClean="0"/>
              <a:t>Infer a relationship between two variables (x) &amp; result (y).</a:t>
            </a:r>
          </a:p>
          <a:p>
            <a:pPr marL="257175" lvl="1" indent="0">
              <a:buNone/>
            </a:pPr>
            <a:r>
              <a:rPr lang="en-US" sz="1800" dirty="0" smtClean="0"/>
              <a:t>Unsupervised</a:t>
            </a:r>
          </a:p>
          <a:p>
            <a:pPr lvl="2"/>
            <a:r>
              <a:rPr lang="en-US" sz="1600" dirty="0" smtClean="0"/>
              <a:t>Clustering (K Means)</a:t>
            </a:r>
          </a:p>
          <a:p>
            <a:pPr lvl="3"/>
            <a:r>
              <a:rPr lang="en-US" altLang="zh-CN" sz="1400" dirty="0">
                <a:cs typeface="Helvetica Neue" pitchFamily="18" charset="0"/>
              </a:rPr>
              <a:t>Partition events with multiple numeric fields into clusters</a:t>
            </a:r>
            <a:r>
              <a:rPr lang="en-US" altLang="zh-CN" sz="1400" dirty="0" smtClean="0">
                <a:solidFill>
                  <a:srgbClr val="FFFFFF"/>
                </a:solidFill>
                <a:cs typeface="Helvetica Neue" pitchFamily="18" charset="0"/>
              </a:rPr>
              <a:t>.</a:t>
            </a:r>
            <a:endParaRPr lang="en-US" sz="1400" dirty="0" smtClean="0"/>
          </a:p>
          <a:p>
            <a:pPr lvl="2"/>
            <a:r>
              <a:rPr lang="en-US" sz="1600" dirty="0" smtClean="0"/>
              <a:t>Decomposition(PCA, SVD)</a:t>
            </a:r>
          </a:p>
          <a:p>
            <a:pPr lvl="3"/>
            <a:r>
              <a:rPr lang="en-US" sz="1400" dirty="0" smtClean="0"/>
              <a:t>Dimension Reduction, </a:t>
            </a:r>
            <a:r>
              <a:rPr lang="en-US" sz="1400" dirty="0"/>
              <a:t>explains the maximum variance of the higher </a:t>
            </a:r>
            <a:r>
              <a:rPr lang="en-US" sz="1400" dirty="0" smtClean="0"/>
              <a:t>dimension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937" y="688381"/>
            <a:ext cx="3133899" cy="192121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345" y="2667787"/>
            <a:ext cx="3471947" cy="2010338"/>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46" y="1108475"/>
            <a:ext cx="1443546" cy="3149556"/>
          </a:xfrm>
          <a:prstGeom prst="rect">
            <a:avLst/>
          </a:prstGeom>
        </p:spPr>
      </p:pic>
      <p:sp>
        <p:nvSpPr>
          <p:cNvPr id="13" name="Rectangle 12"/>
          <p:cNvSpPr/>
          <p:nvPr/>
        </p:nvSpPr>
        <p:spPr>
          <a:xfrm>
            <a:off x="5570912" y="2622068"/>
            <a:ext cx="3471947" cy="45719"/>
          </a:xfrm>
          <a:prstGeom prst="rect">
            <a:avLst/>
          </a:prstGeom>
          <a:solidFill>
            <a:schemeClr val="tx1"/>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25729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6034" y="866773"/>
            <a:ext cx="5387940" cy="2693970"/>
          </a:xfrm>
          <a:prstGeom prst="rect">
            <a:avLst/>
          </a:prstGeom>
        </p:spPr>
      </p:pic>
      <p:sp>
        <p:nvSpPr>
          <p:cNvPr id="4" name="Title 3"/>
          <p:cNvSpPr>
            <a:spLocks noGrp="1"/>
          </p:cNvSpPr>
          <p:nvPr>
            <p:ph type="title"/>
          </p:nvPr>
        </p:nvSpPr>
        <p:spPr/>
        <p:txBody>
          <a:bodyPr/>
          <a:lstStyle/>
          <a:p>
            <a:pPr lvl="1"/>
            <a:r>
              <a:rPr lang="en-US" dirty="0" smtClean="0"/>
              <a:t>Machine </a:t>
            </a:r>
            <a:r>
              <a:rPr lang="en-US" dirty="0"/>
              <a:t>Learning </a:t>
            </a:r>
            <a:r>
              <a:rPr lang="mr-IN" dirty="0" smtClean="0"/>
              <a:t>–</a:t>
            </a:r>
            <a:r>
              <a:rPr lang="en-US" dirty="0" smtClean="0"/>
              <a:t> Security Application</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35</a:t>
            </a:fld>
            <a:endParaRPr lang="en-US"/>
          </a:p>
        </p:txBody>
      </p:sp>
      <p:sp>
        <p:nvSpPr>
          <p:cNvPr id="3" name="TextBox 2"/>
          <p:cNvSpPr txBox="1"/>
          <p:nvPr/>
        </p:nvSpPr>
        <p:spPr>
          <a:xfrm>
            <a:off x="0" y="866774"/>
            <a:ext cx="3685101" cy="3601618"/>
          </a:xfrm>
          <a:prstGeom prst="rect">
            <a:avLst/>
          </a:prstGeom>
        </p:spPr>
        <p:txBody>
          <a:bodyPr wrap="squar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dirty="0" smtClean="0"/>
              <a:t>A toolset for asking research questions which we want to operationalize.</a:t>
            </a:r>
          </a:p>
          <a:p>
            <a:pPr marL="347472" indent="-338328">
              <a:spcAft>
                <a:spcPts val="400"/>
              </a:spcAft>
              <a:buClr>
                <a:schemeClr val="accent4">
                  <a:lumMod val="75000"/>
                </a:schemeClr>
              </a:buClr>
              <a:buSzPct val="95000"/>
              <a:buFont typeface="Lucida Grande"/>
              <a:buChar char="●"/>
            </a:pPr>
            <a:r>
              <a:rPr lang="en-US" b="1" dirty="0" smtClean="0"/>
              <a:t>Problem: </a:t>
            </a:r>
            <a:r>
              <a:rPr lang="en-US" dirty="0" err="1" smtClean="0"/>
              <a:t>BotNet</a:t>
            </a:r>
            <a:r>
              <a:rPr lang="en-US" dirty="0" smtClean="0"/>
              <a:t> DDoS attacks are problematic for all size of organizations. They take </a:t>
            </a:r>
            <a:r>
              <a:rPr lang="en-US" dirty="0"/>
              <a:t>a </a:t>
            </a:r>
            <a:r>
              <a:rPr lang="en-US" dirty="0" smtClean="0"/>
              <a:t>time</a:t>
            </a:r>
            <a:r>
              <a:rPr lang="en-US" dirty="0"/>
              <a:t>, money and manpower to </a:t>
            </a:r>
            <a:r>
              <a:rPr lang="en-US" dirty="0" smtClean="0"/>
              <a:t>resolve. The IP addresses are dynamic making simple whitelist/blacklist mitigation not feasible. </a:t>
            </a:r>
          </a:p>
          <a:p>
            <a:pPr marL="347472" indent="-338328">
              <a:spcAft>
                <a:spcPts val="400"/>
              </a:spcAft>
              <a:buClr>
                <a:schemeClr val="accent4">
                  <a:lumMod val="75000"/>
                </a:schemeClr>
              </a:buClr>
              <a:buSzPct val="95000"/>
              <a:buFont typeface="Lucida Grande"/>
              <a:buChar char="●"/>
            </a:pPr>
            <a:r>
              <a:rPr lang="en-US" b="1" dirty="0" smtClean="0"/>
              <a:t>Hypothesis</a:t>
            </a:r>
            <a:r>
              <a:rPr lang="en-US" b="1" dirty="0"/>
              <a:t>: </a:t>
            </a:r>
            <a:r>
              <a:rPr lang="en-US" i="1" dirty="0"/>
              <a:t>“Are there patterns in </a:t>
            </a:r>
            <a:r>
              <a:rPr lang="en-US" i="1" dirty="0" smtClean="0"/>
              <a:t>botnet network activity </a:t>
            </a:r>
            <a:r>
              <a:rPr lang="en-US" i="1" dirty="0"/>
              <a:t>that can be leveraged to identify the specific botnet </a:t>
            </a:r>
            <a:r>
              <a:rPr lang="en-US" i="1" dirty="0" smtClean="0"/>
              <a:t>and </a:t>
            </a:r>
            <a:r>
              <a:rPr lang="en-US" i="1" dirty="0"/>
              <a:t>mitigate </a:t>
            </a:r>
            <a:r>
              <a:rPr lang="en-US" i="1" dirty="0" smtClean="0"/>
              <a:t>the threat posed by that botnet?”</a:t>
            </a:r>
            <a:endParaRPr lang="en-US" i="1" dirty="0"/>
          </a:p>
        </p:txBody>
      </p:sp>
    </p:spTree>
    <p:extLst>
      <p:ext uri="{BB962C8B-B14F-4D97-AF65-F5344CB8AC3E}">
        <p14:creationId xmlns:p14="http://schemas.microsoft.com/office/powerpoint/2010/main" val="1387234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1"/>
            <a:r>
              <a:rPr lang="en-US" dirty="0" smtClean="0"/>
              <a:t>Machine </a:t>
            </a:r>
            <a:r>
              <a:rPr lang="en-US" dirty="0"/>
              <a:t>Learning </a:t>
            </a:r>
            <a:r>
              <a:rPr lang="mr-IN" dirty="0" smtClean="0"/>
              <a:t>–</a:t>
            </a:r>
            <a:r>
              <a:rPr lang="en-US" dirty="0" smtClean="0"/>
              <a:t> Security Application</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36</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396199" y="710460"/>
            <a:ext cx="5747801" cy="3331152"/>
          </a:xfrm>
          <a:prstGeom prst="rect">
            <a:avLst/>
          </a:prstGeom>
        </p:spPr>
      </p:pic>
      <p:sp>
        <p:nvSpPr>
          <p:cNvPr id="3" name="TextBox 2"/>
          <p:cNvSpPr txBox="1"/>
          <p:nvPr/>
        </p:nvSpPr>
        <p:spPr>
          <a:xfrm>
            <a:off x="0" y="866774"/>
            <a:ext cx="3396199" cy="2473104"/>
          </a:xfrm>
          <a:prstGeom prst="rect">
            <a:avLst/>
          </a:prstGeom>
        </p:spPr>
        <p:txBody>
          <a:bodyPr wrap="squar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sz="1800" dirty="0" smtClean="0"/>
              <a:t>50k random </a:t>
            </a:r>
            <a:r>
              <a:rPr lang="en-US" sz="1800" dirty="0"/>
              <a:t>S</a:t>
            </a:r>
            <a:r>
              <a:rPr lang="en-US" sz="1800" dirty="0" smtClean="0"/>
              <a:t>uricata flow events, </a:t>
            </a:r>
            <a:r>
              <a:rPr lang="en-US" sz="1800" dirty="0" err="1" smtClean="0"/>
              <a:t>dest_port</a:t>
            </a:r>
            <a:r>
              <a:rPr lang="en-US" sz="1800" dirty="0" smtClean="0"/>
              <a:t>=22</a:t>
            </a:r>
          </a:p>
          <a:p>
            <a:pPr marL="755460" lvl="1" indent="-338328">
              <a:spcAft>
                <a:spcPts val="400"/>
              </a:spcAft>
              <a:buClr>
                <a:schemeClr val="accent4">
                  <a:lumMod val="75000"/>
                </a:schemeClr>
              </a:buClr>
              <a:buSzPct val="95000"/>
              <a:buFont typeface="Lucida Grande"/>
              <a:buChar char="●"/>
            </a:pPr>
            <a:r>
              <a:rPr lang="en-US" sz="1800" dirty="0" smtClean="0"/>
              <a:t>Features: </a:t>
            </a:r>
            <a:r>
              <a:rPr lang="en-US" sz="1800" dirty="0" err="1" smtClean="0"/>
              <a:t>packet_ratio</a:t>
            </a:r>
            <a:r>
              <a:rPr lang="en-US" sz="1800" dirty="0" smtClean="0"/>
              <a:t>, </a:t>
            </a:r>
            <a:r>
              <a:rPr lang="en-US" sz="1800" dirty="0" err="1" smtClean="0"/>
              <a:t>packets_in</a:t>
            </a:r>
            <a:r>
              <a:rPr lang="en-US" sz="1800" dirty="0" smtClean="0"/>
              <a:t>, </a:t>
            </a:r>
            <a:r>
              <a:rPr lang="en-US" sz="1800" dirty="0" err="1" smtClean="0"/>
              <a:t>packets_out</a:t>
            </a:r>
            <a:r>
              <a:rPr lang="en-US" sz="1800" dirty="0" smtClean="0"/>
              <a:t>, </a:t>
            </a:r>
            <a:r>
              <a:rPr lang="en-US" sz="1800" dirty="0" err="1" smtClean="0"/>
              <a:t>packets_total</a:t>
            </a:r>
            <a:endParaRPr lang="en-US" sz="1800" dirty="0" smtClean="0"/>
          </a:p>
          <a:p>
            <a:pPr marL="755460" lvl="1" indent="-338328">
              <a:spcAft>
                <a:spcPts val="400"/>
              </a:spcAft>
              <a:buClr>
                <a:schemeClr val="accent4">
                  <a:lumMod val="75000"/>
                </a:schemeClr>
              </a:buClr>
              <a:buSzPct val="95000"/>
              <a:buFont typeface="Lucida Grande"/>
              <a:buChar char="●"/>
            </a:pPr>
            <a:r>
              <a:rPr lang="en-US" sz="1800" dirty="0" smtClean="0"/>
              <a:t>Labels: </a:t>
            </a:r>
            <a:r>
              <a:rPr lang="en-US" sz="1800" dirty="0" err="1" smtClean="0"/>
              <a:t>isMirai</a:t>
            </a:r>
            <a:r>
              <a:rPr lang="en-US" sz="1800" dirty="0" smtClean="0"/>
              <a:t> = 1 or 0</a:t>
            </a:r>
          </a:p>
          <a:p>
            <a:pPr marL="755460" lvl="1" indent="-338328">
              <a:spcAft>
                <a:spcPts val="400"/>
              </a:spcAft>
              <a:buClr>
                <a:schemeClr val="accent4">
                  <a:lumMod val="75000"/>
                </a:schemeClr>
              </a:buClr>
              <a:buSzPct val="95000"/>
              <a:buFont typeface="Lucida Grande"/>
              <a:buChar char="●"/>
            </a:pPr>
            <a:r>
              <a:rPr lang="en-US" sz="1800" dirty="0" err="1" smtClean="0"/>
              <a:t>Kmeans</a:t>
            </a:r>
            <a:r>
              <a:rPr lang="en-US" sz="1800" dirty="0" smtClean="0"/>
              <a:t> Cluster</a:t>
            </a:r>
          </a:p>
          <a:p>
            <a:pPr marL="1163447" lvl="2" indent="-338328">
              <a:spcAft>
                <a:spcPts val="400"/>
              </a:spcAft>
              <a:buClr>
                <a:schemeClr val="accent4">
                  <a:lumMod val="75000"/>
                </a:schemeClr>
              </a:buClr>
              <a:buSzPct val="95000"/>
              <a:buFont typeface="Lucida Grande"/>
              <a:buChar char="●"/>
            </a:pPr>
            <a:r>
              <a:rPr lang="en-US" sz="1800" dirty="0" smtClean="0"/>
              <a:t>K=5</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76055"/>
          <a:stretch/>
        </p:blipFill>
        <p:spPr>
          <a:xfrm>
            <a:off x="0" y="4041612"/>
            <a:ext cx="8012803" cy="858798"/>
          </a:xfrm>
          <a:prstGeom prst="rect">
            <a:avLst/>
          </a:prstGeom>
        </p:spPr>
      </p:pic>
    </p:spTree>
    <p:extLst>
      <p:ext uri="{BB962C8B-B14F-4D97-AF65-F5344CB8AC3E}">
        <p14:creationId xmlns:p14="http://schemas.microsoft.com/office/powerpoint/2010/main" val="1905667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1"/>
            <a:r>
              <a:rPr lang="en-US" dirty="0" smtClean="0"/>
              <a:t>Machine </a:t>
            </a:r>
            <a:r>
              <a:rPr lang="en-US" dirty="0"/>
              <a:t>Learning </a:t>
            </a:r>
            <a:r>
              <a:rPr lang="mr-IN" dirty="0" smtClean="0"/>
              <a:t>–</a:t>
            </a:r>
            <a:r>
              <a:rPr lang="en-US" dirty="0" smtClean="0"/>
              <a:t> Security Application</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37</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89055" y="866775"/>
            <a:ext cx="6154945" cy="356711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277" y="2313536"/>
            <a:ext cx="7996844" cy="2322371"/>
          </a:xfrm>
          <a:prstGeom prst="rect">
            <a:avLst/>
          </a:prstGeom>
        </p:spPr>
      </p:pic>
      <p:sp>
        <p:nvSpPr>
          <p:cNvPr id="5" name="TextBox 4"/>
          <p:cNvSpPr txBox="1"/>
          <p:nvPr/>
        </p:nvSpPr>
        <p:spPr>
          <a:xfrm>
            <a:off x="381277" y="1068794"/>
            <a:ext cx="2607778" cy="1262516"/>
          </a:xfrm>
          <a:prstGeom prst="rect">
            <a:avLst/>
          </a:prstGeom>
        </p:spPr>
        <p:txBody>
          <a:bodyPr wrap="squar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sz="1800" b="1" dirty="0" smtClean="0">
                <a:solidFill>
                  <a:srgbClr val="FF0000"/>
                </a:solidFill>
              </a:rPr>
              <a:t>Cluster 4 </a:t>
            </a:r>
            <a:r>
              <a:rPr lang="en-US" sz="1800" dirty="0" smtClean="0"/>
              <a:t>is an outlier </a:t>
            </a:r>
          </a:p>
          <a:p>
            <a:pPr marL="347472" indent="-338328">
              <a:spcAft>
                <a:spcPts val="400"/>
              </a:spcAft>
              <a:buClr>
                <a:schemeClr val="accent4">
                  <a:lumMod val="75000"/>
                </a:schemeClr>
              </a:buClr>
              <a:buSzPct val="95000"/>
              <a:buFont typeface="Lucida Grande"/>
              <a:buChar char="●"/>
            </a:pPr>
            <a:endParaRPr lang="en-US" sz="1800" dirty="0" smtClean="0"/>
          </a:p>
          <a:p>
            <a:pPr marL="347472" indent="-338328">
              <a:spcAft>
                <a:spcPts val="400"/>
              </a:spcAft>
              <a:buClr>
                <a:schemeClr val="accent4">
                  <a:lumMod val="75000"/>
                </a:schemeClr>
              </a:buClr>
              <a:buSzPct val="95000"/>
              <a:buFont typeface="Lucida Grande"/>
              <a:buChar char="●"/>
            </a:pPr>
            <a:r>
              <a:rPr lang="en-US" sz="1800" dirty="0" smtClean="0"/>
              <a:t>Characteristics of </a:t>
            </a:r>
            <a:r>
              <a:rPr lang="en-US" sz="1800" b="1" dirty="0" smtClean="0">
                <a:solidFill>
                  <a:srgbClr val="FF0000"/>
                </a:solidFill>
              </a:rPr>
              <a:t>Cluster 4</a:t>
            </a:r>
          </a:p>
        </p:txBody>
      </p:sp>
    </p:spTree>
    <p:extLst>
      <p:ext uri="{BB962C8B-B14F-4D97-AF65-F5344CB8AC3E}">
        <p14:creationId xmlns:p14="http://schemas.microsoft.com/office/powerpoint/2010/main" val="9238058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1"/>
            <a:r>
              <a:rPr lang="en-US" dirty="0" smtClean="0"/>
              <a:t>Machine </a:t>
            </a:r>
            <a:r>
              <a:rPr lang="en-US" dirty="0"/>
              <a:t>Learning </a:t>
            </a:r>
            <a:r>
              <a:rPr lang="mr-IN" dirty="0" smtClean="0"/>
              <a:t>–</a:t>
            </a:r>
            <a:r>
              <a:rPr lang="en-US" dirty="0" smtClean="0"/>
              <a:t> Security Application</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38</a:t>
            </a:fld>
            <a:endParaRPr lang="en-US"/>
          </a:p>
        </p:txBody>
      </p:sp>
      <p:sp>
        <p:nvSpPr>
          <p:cNvPr id="5" name="TextBox 4"/>
          <p:cNvSpPr txBox="1"/>
          <p:nvPr/>
        </p:nvSpPr>
        <p:spPr>
          <a:xfrm>
            <a:off x="364652" y="866775"/>
            <a:ext cx="8129451" cy="2626992"/>
          </a:xfrm>
          <a:prstGeom prst="rect">
            <a:avLst/>
          </a:prstGeom>
        </p:spPr>
        <p:txBody>
          <a:bodyPr wrap="non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sz="1800" dirty="0" smtClean="0"/>
              <a:t>We now have a model which describes different Botnet populations</a:t>
            </a:r>
            <a:r>
              <a:rPr lang="en-US" sz="1800" dirty="0"/>
              <a:t>.</a:t>
            </a:r>
            <a:endParaRPr lang="en-US" sz="1800" dirty="0" smtClean="0"/>
          </a:p>
          <a:p>
            <a:pPr marL="347472" indent="-338328">
              <a:spcAft>
                <a:spcPts val="400"/>
              </a:spcAft>
              <a:buClr>
                <a:schemeClr val="accent4">
                  <a:lumMod val="75000"/>
                </a:schemeClr>
              </a:buClr>
              <a:buSzPct val="95000"/>
              <a:buFont typeface="Lucida Grande"/>
              <a:buChar char="●"/>
            </a:pPr>
            <a:r>
              <a:rPr lang="en-US" sz="1800" dirty="0"/>
              <a:t>L</a:t>
            </a:r>
            <a:r>
              <a:rPr lang="en-US" sz="1800" dirty="0" smtClean="0"/>
              <a:t>et’s use this model to predict if the connection is Mirai based on Cluster Distance</a:t>
            </a:r>
          </a:p>
          <a:p>
            <a:pPr marL="347472" indent="-338328">
              <a:spcAft>
                <a:spcPts val="400"/>
              </a:spcAft>
              <a:buClr>
                <a:schemeClr val="accent4">
                  <a:lumMod val="75000"/>
                </a:schemeClr>
              </a:buClr>
              <a:buSzPct val="95000"/>
              <a:buFont typeface="Lucida Grande"/>
              <a:buChar char="●"/>
            </a:pPr>
            <a:r>
              <a:rPr lang="en-US" sz="1800" dirty="0" smtClean="0"/>
              <a:t>Cluster Distance</a:t>
            </a:r>
          </a:p>
          <a:p>
            <a:pPr marL="755460" lvl="1" indent="-338328">
              <a:spcAft>
                <a:spcPts val="400"/>
              </a:spcAft>
              <a:buClr>
                <a:schemeClr val="accent4">
                  <a:lumMod val="75000"/>
                </a:schemeClr>
              </a:buClr>
              <a:buSzPct val="95000"/>
              <a:buFont typeface="Lucida Grande"/>
              <a:buChar char="●"/>
            </a:pPr>
            <a:r>
              <a:rPr lang="en-US" sz="1800" dirty="0" smtClean="0"/>
              <a:t>Describes the distance from a centroid</a:t>
            </a:r>
          </a:p>
          <a:p>
            <a:pPr marL="347472" indent="-338328">
              <a:spcAft>
                <a:spcPts val="400"/>
              </a:spcAft>
              <a:buClr>
                <a:schemeClr val="accent4">
                  <a:lumMod val="75000"/>
                </a:schemeClr>
              </a:buClr>
              <a:buSzPct val="95000"/>
              <a:buFont typeface="Lucida Grande"/>
              <a:buChar char="●"/>
            </a:pPr>
            <a:r>
              <a:rPr lang="en-US" sz="1800" dirty="0" smtClean="0"/>
              <a:t>Prediction Algorithms:</a:t>
            </a:r>
          </a:p>
          <a:p>
            <a:pPr marL="755460" lvl="1" indent="-338328">
              <a:spcAft>
                <a:spcPts val="400"/>
              </a:spcAft>
              <a:buClr>
                <a:schemeClr val="accent4">
                  <a:lumMod val="75000"/>
                </a:schemeClr>
              </a:buClr>
              <a:buSzPct val="95000"/>
              <a:buFont typeface="Lucida Grande"/>
              <a:buChar char="●"/>
            </a:pPr>
            <a:r>
              <a:rPr lang="en-US" sz="1800" dirty="0" smtClean="0"/>
              <a:t>Linear Regression</a:t>
            </a:r>
          </a:p>
          <a:p>
            <a:pPr marL="755460" lvl="1" indent="-338328">
              <a:spcAft>
                <a:spcPts val="400"/>
              </a:spcAft>
              <a:buClr>
                <a:schemeClr val="accent4">
                  <a:lumMod val="75000"/>
                </a:schemeClr>
              </a:buClr>
              <a:buSzPct val="95000"/>
              <a:buFont typeface="Lucida Grande"/>
              <a:buChar char="●"/>
            </a:pPr>
            <a:r>
              <a:rPr lang="en-US" sz="1800" dirty="0" smtClean="0"/>
              <a:t>Decision Tree</a:t>
            </a:r>
          </a:p>
          <a:p>
            <a:pPr marL="755460" lvl="1" indent="-338328">
              <a:spcAft>
                <a:spcPts val="400"/>
              </a:spcAft>
              <a:buClr>
                <a:schemeClr val="accent4">
                  <a:lumMod val="75000"/>
                </a:schemeClr>
              </a:buClr>
              <a:buSzPct val="95000"/>
              <a:buFont typeface="Lucida Grande"/>
              <a:buChar char="●"/>
            </a:pPr>
            <a:r>
              <a:rPr lang="en-US" sz="1800" dirty="0" smtClean="0"/>
              <a:t>Random Forest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8105" y="1724025"/>
            <a:ext cx="2920650" cy="27660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735" y="2187714"/>
            <a:ext cx="2438530" cy="206800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8756" b="6862"/>
          <a:stretch/>
        </p:blipFill>
        <p:spPr>
          <a:xfrm>
            <a:off x="3130949" y="3286221"/>
            <a:ext cx="2733736" cy="1355647"/>
          </a:xfrm>
          <a:prstGeom prst="rect">
            <a:avLst/>
          </a:prstGeom>
        </p:spPr>
      </p:pic>
    </p:spTree>
    <p:extLst>
      <p:ext uri="{BB962C8B-B14F-4D97-AF65-F5344CB8AC3E}">
        <p14:creationId xmlns:p14="http://schemas.microsoft.com/office/powerpoint/2010/main" val="9028537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691" t="69577"/>
          <a:stretch/>
        </p:blipFill>
        <p:spPr>
          <a:xfrm>
            <a:off x="3979437" y="1795080"/>
            <a:ext cx="5164563" cy="1017342"/>
          </a:xfrm>
          <a:prstGeom prst="rect">
            <a:avLst/>
          </a:prstGeom>
        </p:spPr>
      </p:pic>
      <p:sp>
        <p:nvSpPr>
          <p:cNvPr id="2" name="Title 1"/>
          <p:cNvSpPr>
            <a:spLocks noGrp="1"/>
          </p:cNvSpPr>
          <p:nvPr>
            <p:ph type="title"/>
          </p:nvPr>
        </p:nvSpPr>
        <p:spPr/>
        <p:txBody>
          <a:bodyPr/>
          <a:lstStyle/>
          <a:p>
            <a:r>
              <a:rPr lang="en-US" dirty="0" smtClean="0"/>
              <a:t>Machine Learning- Predict Mirai </a:t>
            </a:r>
            <a:endParaRPr lang="en-US" dirty="0"/>
          </a:p>
        </p:txBody>
      </p:sp>
      <p:sp>
        <p:nvSpPr>
          <p:cNvPr id="3" name="Content Placeholder 2"/>
          <p:cNvSpPr>
            <a:spLocks noGrp="1"/>
          </p:cNvSpPr>
          <p:nvPr>
            <p:ph idx="4294967295"/>
          </p:nvPr>
        </p:nvSpPr>
        <p:spPr>
          <a:xfrm>
            <a:off x="972589" y="866775"/>
            <a:ext cx="4621876" cy="2873953"/>
          </a:xfrm>
          <a:prstGeom prst="rect">
            <a:avLst/>
          </a:prstGeom>
        </p:spPr>
        <p:txBody>
          <a:bodyPr>
            <a:normAutofit lnSpcReduction="10000"/>
          </a:bodyPr>
          <a:lstStyle/>
          <a:p>
            <a:r>
              <a:rPr lang="en-US" sz="2400" dirty="0"/>
              <a:t>Linear Regression</a:t>
            </a:r>
          </a:p>
          <a:p>
            <a:r>
              <a:rPr lang="en-US" sz="2400" dirty="0"/>
              <a:t>Results</a:t>
            </a:r>
          </a:p>
          <a:p>
            <a:pPr lvl="1"/>
            <a:r>
              <a:rPr lang="en-US" sz="1100" dirty="0"/>
              <a:t>High precision at predicting 0</a:t>
            </a:r>
          </a:p>
          <a:p>
            <a:pPr lvl="1"/>
            <a:r>
              <a:rPr lang="en-US" sz="1100" dirty="0"/>
              <a:t>13.% False positives</a:t>
            </a:r>
          </a:p>
          <a:p>
            <a:pPr lvl="1"/>
            <a:r>
              <a:rPr lang="en-US" sz="1100" dirty="0"/>
              <a:t>41.9% False Negatives</a:t>
            </a:r>
          </a:p>
          <a:p>
            <a:pPr lvl="1"/>
            <a:r>
              <a:rPr lang="en-US" sz="1100" dirty="0"/>
              <a:t>58.1% Correct at getting Mirai Traffic correct</a:t>
            </a:r>
          </a:p>
          <a:p>
            <a:r>
              <a:rPr lang="en-US" sz="2400" dirty="0"/>
              <a:t>Summary</a:t>
            </a:r>
          </a:p>
          <a:p>
            <a:pPr lvl="1"/>
            <a:r>
              <a:rPr lang="en-US" sz="1100" dirty="0"/>
              <a:t>IPS sensor allowed all of these connections (Not Blocked), while we missed 41.9% of these </a:t>
            </a:r>
            <a:r>
              <a:rPr lang="en-US" sz="1100" dirty="0" smtClean="0"/>
              <a:t>attacks.</a:t>
            </a:r>
          </a:p>
          <a:p>
            <a:pPr lvl="1"/>
            <a:r>
              <a:rPr lang="en-US" sz="1100" dirty="0" smtClean="0"/>
              <a:t>We </a:t>
            </a:r>
            <a:r>
              <a:rPr lang="en-US" sz="1100" dirty="0"/>
              <a:t>now have a model which we can further refine to identify malicious SSH traffic to investigate</a:t>
            </a:r>
            <a:r>
              <a:rPr lang="en-US" sz="1100" dirty="0" smtClean="0"/>
              <a:t>.</a:t>
            </a:r>
          </a:p>
          <a:p>
            <a:pPr lvl="1"/>
            <a:r>
              <a:rPr lang="en-US" sz="1100" dirty="0" smtClean="0"/>
              <a:t>Adds a new layer to our security stack</a:t>
            </a:r>
            <a:r>
              <a:rPr lang="en-US" sz="800" dirty="0"/>
              <a:t/>
            </a:r>
            <a:br>
              <a:rPr lang="en-US" sz="800" dirty="0"/>
            </a:br>
            <a:endParaRPr lang="en-US" sz="8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67362" r="49897"/>
          <a:stretch/>
        </p:blipFill>
        <p:spPr>
          <a:xfrm>
            <a:off x="4404910" y="789449"/>
            <a:ext cx="4739090" cy="100563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283" y="2717584"/>
            <a:ext cx="3266902" cy="1930443"/>
          </a:xfrm>
          <a:prstGeom prst="rect">
            <a:avLst/>
          </a:prstGeom>
        </p:spPr>
      </p:pic>
    </p:spTree>
    <p:extLst>
      <p:ext uri="{BB962C8B-B14F-4D97-AF65-F5344CB8AC3E}">
        <p14:creationId xmlns:p14="http://schemas.microsoft.com/office/powerpoint/2010/main" val="735516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datastream.png"/>
          <p:cNvPicPr>
            <a:picLocks noChangeAspect="1"/>
          </p:cNvPicPr>
          <p:nvPr/>
        </p:nvPicPr>
        <p:blipFill>
          <a:blip r:embed="rId3">
            <a:alphaModFix amt="37000"/>
            <a:extLst>
              <a:ext uri="{28A0092B-C50C-407E-A947-70E740481C1C}">
                <a14:useLocalDpi xmlns:a14="http://schemas.microsoft.com/office/drawing/2010/main" val="0"/>
              </a:ext>
            </a:extLst>
          </a:blip>
          <a:stretch>
            <a:fillRect/>
          </a:stretch>
        </p:blipFill>
        <p:spPr>
          <a:xfrm>
            <a:off x="88806" y="473365"/>
            <a:ext cx="4550988" cy="5050122"/>
          </a:xfrm>
          <a:prstGeom prst="rect">
            <a:avLst/>
          </a:prstGeom>
        </p:spPr>
      </p:pic>
      <p:sp>
        <p:nvSpPr>
          <p:cNvPr id="95" name="Rounded Rectangle 94"/>
          <p:cNvSpPr/>
          <p:nvPr/>
        </p:nvSpPr>
        <p:spPr bwMode="gray">
          <a:xfrm>
            <a:off x="4384677" y="2448983"/>
            <a:ext cx="2134657" cy="1179513"/>
          </a:xfrm>
          <a:prstGeom prst="roundRect">
            <a:avLst>
              <a:gd name="adj" fmla="val 4307"/>
            </a:avLst>
          </a:prstGeom>
          <a:ln/>
        </p:spPr>
        <p:style>
          <a:lnRef idx="2">
            <a:schemeClr val="dk1">
              <a:shade val="50000"/>
            </a:schemeClr>
          </a:lnRef>
          <a:fillRef idx="1">
            <a:schemeClr val="dk1"/>
          </a:fillRef>
          <a:effectRef idx="0">
            <a:schemeClr val="dk1"/>
          </a:effectRef>
          <a:fontRef idx="minor">
            <a:schemeClr val="lt1"/>
          </a:fontRef>
        </p:style>
        <p:txBody>
          <a:bodyPr lIns="91436" tIns="45718" rIns="91436" bIns="45718" anchor="ctr"/>
          <a:lstStyle/>
          <a:p>
            <a:pPr algn="ctr">
              <a:defRPr/>
            </a:pPr>
            <a:endParaRPr lang="en-US" dirty="0"/>
          </a:p>
        </p:txBody>
      </p:sp>
      <p:sp>
        <p:nvSpPr>
          <p:cNvPr id="67" name="Slide Number Placeholder 5"/>
          <p:cNvSpPr>
            <a:spLocks noGrp="1"/>
          </p:cNvSpPr>
          <p:nvPr>
            <p:ph type="sldNum" sz="quarter" idx="10"/>
          </p:nvPr>
        </p:nvSpPr>
        <p:spPr/>
        <p:txBody>
          <a:bodyPr/>
          <a:lstStyle>
            <a:lvl1pPr algn="ctr" defTabSz="816334" fontAlgn="auto">
              <a:spcBef>
                <a:spcPts val="0"/>
              </a:spcBef>
              <a:spcAft>
                <a:spcPts val="0"/>
              </a:spcAft>
              <a:defRPr sz="1100" smtClean="0">
                <a:solidFill>
                  <a:srgbClr val="C0C0C0"/>
                </a:solidFill>
                <a:latin typeface="+mn-lt"/>
                <a:ea typeface="+mn-ea"/>
                <a:cs typeface="+mn-cs"/>
              </a:defRPr>
            </a:lvl1pPr>
          </a:lstStyle>
          <a:p>
            <a:fld id="{DB30CCE6-9770-5A43-A55E-C3ADCAED0195}" type="slidenum">
              <a:rPr lang="en-US" smtClean="0"/>
              <a:pPr/>
              <a:t>4</a:t>
            </a:fld>
            <a:endParaRPr lang="en-US" dirty="0"/>
          </a:p>
        </p:txBody>
      </p:sp>
      <p:sp>
        <p:nvSpPr>
          <p:cNvPr id="13313" name="Title 2"/>
          <p:cNvSpPr>
            <a:spLocks noGrp="1"/>
          </p:cNvSpPr>
          <p:nvPr>
            <p:ph type="title"/>
          </p:nvPr>
        </p:nvSpPr>
        <p:spPr/>
        <p:txBody>
          <a:bodyPr vert="horz" lIns="68568" tIns="34289" rIns="68568" bIns="34289" rtlCol="0" anchor="ctr">
            <a:noAutofit/>
          </a:bodyPr>
          <a:lstStyle/>
          <a:p>
            <a:pPr algn="ctr"/>
            <a:r>
              <a:rPr lang="en-US" sz="3200" b="1" dirty="0"/>
              <a:t>Turning Machine Data Into Business Value</a:t>
            </a:r>
          </a:p>
        </p:txBody>
      </p:sp>
      <p:sp>
        <p:nvSpPr>
          <p:cNvPr id="26" name="AutoShape 2"/>
          <p:cNvSpPr>
            <a:spLocks noChangeArrowheads="1"/>
          </p:cNvSpPr>
          <p:nvPr/>
        </p:nvSpPr>
        <p:spPr bwMode="gray">
          <a:xfrm>
            <a:off x="512238" y="919453"/>
            <a:ext cx="3771900" cy="398463"/>
          </a:xfrm>
          <a:prstGeom prst="roundRect">
            <a:avLst>
              <a:gd name="adj" fmla="val 9894"/>
            </a:avLst>
          </a:prstGeom>
          <a:noFill/>
          <a:ln w="9525">
            <a:noFill/>
            <a:miter lim="800000"/>
            <a:headEnd/>
            <a:tailEnd/>
          </a:ln>
          <a:effectLst/>
        </p:spPr>
        <p:txBody>
          <a:bodyPr wrap="none" lIns="102737" tIns="102737" rIns="102737" bIns="102737" anchor="ctr" anchorCtr="1"/>
          <a:lstStyle/>
          <a:p>
            <a:pPr defTabSz="513713">
              <a:defRPr/>
            </a:pPr>
            <a:r>
              <a:rPr lang="en-US" b="1" kern="0" dirty="0" smtClean="0">
                <a:solidFill>
                  <a:srgbClr val="005F86"/>
                </a:solidFill>
                <a:cs typeface="Calibri"/>
              </a:rPr>
              <a:t>Index Untapped Data</a:t>
            </a:r>
            <a:r>
              <a:rPr lang="en-US" b="1" kern="0" dirty="0">
                <a:solidFill>
                  <a:srgbClr val="005F86"/>
                </a:solidFill>
                <a:cs typeface="Calibri"/>
              </a:rPr>
              <a:t>: Any </a:t>
            </a:r>
            <a:r>
              <a:rPr lang="en-US" b="1" kern="0" dirty="0" smtClean="0">
                <a:solidFill>
                  <a:srgbClr val="005F86"/>
                </a:solidFill>
                <a:cs typeface="Calibri"/>
              </a:rPr>
              <a:t>Source, </a:t>
            </a:r>
            <a:r>
              <a:rPr lang="en-US" b="1" kern="0" dirty="0">
                <a:solidFill>
                  <a:srgbClr val="005F86"/>
                </a:solidFill>
                <a:cs typeface="Calibri"/>
              </a:rPr>
              <a:t>Type, Volume</a:t>
            </a:r>
          </a:p>
        </p:txBody>
      </p:sp>
      <p:sp>
        <p:nvSpPr>
          <p:cNvPr id="2" name="TextBox 1"/>
          <p:cNvSpPr txBox="1"/>
          <p:nvPr/>
        </p:nvSpPr>
        <p:spPr>
          <a:xfrm>
            <a:off x="1399498" y="1673973"/>
            <a:ext cx="475382"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Online Services</a:t>
            </a:r>
          </a:p>
        </p:txBody>
      </p:sp>
      <p:sp>
        <p:nvSpPr>
          <p:cNvPr id="31" name="TextBox 30"/>
          <p:cNvSpPr txBox="1"/>
          <p:nvPr/>
        </p:nvSpPr>
        <p:spPr>
          <a:xfrm>
            <a:off x="2050528" y="1842717"/>
            <a:ext cx="475382"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Web Services</a:t>
            </a:r>
          </a:p>
        </p:txBody>
      </p:sp>
      <p:sp>
        <p:nvSpPr>
          <p:cNvPr id="32" name="TextBox 31"/>
          <p:cNvSpPr txBox="1"/>
          <p:nvPr/>
        </p:nvSpPr>
        <p:spPr>
          <a:xfrm>
            <a:off x="1010128" y="2334498"/>
            <a:ext cx="475382"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Servers</a:t>
            </a:r>
          </a:p>
        </p:txBody>
      </p:sp>
      <p:sp>
        <p:nvSpPr>
          <p:cNvPr id="35" name="TextBox 34"/>
          <p:cNvSpPr txBox="1"/>
          <p:nvPr/>
        </p:nvSpPr>
        <p:spPr>
          <a:xfrm>
            <a:off x="1635094" y="2254659"/>
            <a:ext cx="475382"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Security</a:t>
            </a:r>
          </a:p>
        </p:txBody>
      </p:sp>
      <p:sp>
        <p:nvSpPr>
          <p:cNvPr id="36" name="TextBox 35"/>
          <p:cNvSpPr txBox="1"/>
          <p:nvPr/>
        </p:nvSpPr>
        <p:spPr>
          <a:xfrm>
            <a:off x="2624140" y="2299917"/>
            <a:ext cx="475382"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GPS Location</a:t>
            </a:r>
          </a:p>
        </p:txBody>
      </p:sp>
      <p:sp>
        <p:nvSpPr>
          <p:cNvPr id="37" name="TextBox 36"/>
          <p:cNvSpPr txBox="1"/>
          <p:nvPr/>
        </p:nvSpPr>
        <p:spPr>
          <a:xfrm>
            <a:off x="912736" y="2932719"/>
            <a:ext cx="475382" cy="178848"/>
          </a:xfrm>
          <a:prstGeom prst="rect">
            <a:avLst/>
          </a:prstGeom>
        </p:spPr>
        <p:txBody>
          <a:bodyPr wrap="square" lIns="51380" tIns="25694" rIns="51380" bIns="25694" rtlCol="0">
            <a:spAutoFit/>
          </a:bodyPr>
          <a:lstStyle/>
          <a:p>
            <a:pPr algn="ctr" defTabSz="815225"/>
            <a:r>
              <a:rPr lang="en-US" sz="800" dirty="0">
                <a:solidFill>
                  <a:prstClr val="black"/>
                </a:solidFill>
              </a:rPr>
              <a:t>Storage</a:t>
            </a:r>
          </a:p>
        </p:txBody>
      </p:sp>
      <p:sp>
        <p:nvSpPr>
          <p:cNvPr id="40" name="TextBox 39"/>
          <p:cNvSpPr txBox="1"/>
          <p:nvPr/>
        </p:nvSpPr>
        <p:spPr>
          <a:xfrm>
            <a:off x="1422741" y="2836950"/>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Desktops</a:t>
            </a:r>
          </a:p>
        </p:txBody>
      </p:sp>
      <p:sp>
        <p:nvSpPr>
          <p:cNvPr id="44" name="TextBox 43"/>
          <p:cNvSpPr txBox="1"/>
          <p:nvPr/>
        </p:nvSpPr>
        <p:spPr>
          <a:xfrm>
            <a:off x="2076605" y="2666517"/>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Networks</a:t>
            </a:r>
          </a:p>
        </p:txBody>
      </p:sp>
      <p:sp>
        <p:nvSpPr>
          <p:cNvPr id="52" name="TextBox 51"/>
          <p:cNvSpPr txBox="1"/>
          <p:nvPr/>
        </p:nvSpPr>
        <p:spPr>
          <a:xfrm>
            <a:off x="3152912" y="2488785"/>
            <a:ext cx="632363"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Packaged Applications</a:t>
            </a:r>
          </a:p>
        </p:txBody>
      </p:sp>
      <p:sp>
        <p:nvSpPr>
          <p:cNvPr id="53" name="TextBox 52"/>
          <p:cNvSpPr txBox="1"/>
          <p:nvPr/>
        </p:nvSpPr>
        <p:spPr>
          <a:xfrm>
            <a:off x="3711700" y="3011845"/>
            <a:ext cx="632363" cy="305804"/>
          </a:xfrm>
          <a:prstGeom prst="rect">
            <a:avLst/>
          </a:prstGeom>
          <a:effectLst/>
        </p:spPr>
        <p:txBody>
          <a:bodyPr wrap="square" lIns="51380" tIns="25694" rIns="51380" bIns="25694" rtlCol="0">
            <a:spAutoFit/>
          </a:bodyPr>
          <a:lstStyle/>
          <a:p>
            <a:pPr algn="ctr" defTabSz="815225"/>
            <a:r>
              <a:rPr lang="en-US" sz="800" dirty="0">
                <a:solidFill>
                  <a:prstClr val="black"/>
                </a:solidFill>
              </a:rPr>
              <a:t>Custom</a:t>
            </a:r>
          </a:p>
          <a:p>
            <a:pPr algn="ctr" defTabSz="815225"/>
            <a:r>
              <a:rPr lang="en-US" sz="800" dirty="0">
                <a:solidFill>
                  <a:prstClr val="black"/>
                </a:solidFill>
              </a:rPr>
              <a:t>Applications</a:t>
            </a:r>
          </a:p>
        </p:txBody>
      </p:sp>
      <p:sp>
        <p:nvSpPr>
          <p:cNvPr id="54" name="TextBox 53"/>
          <p:cNvSpPr txBox="1"/>
          <p:nvPr/>
        </p:nvSpPr>
        <p:spPr>
          <a:xfrm>
            <a:off x="2932133" y="3116901"/>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Messaging</a:t>
            </a:r>
          </a:p>
        </p:txBody>
      </p:sp>
      <p:sp>
        <p:nvSpPr>
          <p:cNvPr id="55" name="TextBox 54"/>
          <p:cNvSpPr txBox="1"/>
          <p:nvPr/>
        </p:nvSpPr>
        <p:spPr>
          <a:xfrm>
            <a:off x="1568206" y="3397696"/>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Telecoms</a:t>
            </a:r>
          </a:p>
        </p:txBody>
      </p:sp>
      <p:sp>
        <p:nvSpPr>
          <p:cNvPr id="56" name="TextBox 55"/>
          <p:cNvSpPr txBox="1"/>
          <p:nvPr/>
        </p:nvSpPr>
        <p:spPr>
          <a:xfrm>
            <a:off x="947003" y="3474267"/>
            <a:ext cx="632363" cy="432764"/>
          </a:xfrm>
          <a:prstGeom prst="rect">
            <a:avLst/>
          </a:prstGeom>
          <a:effectLst/>
        </p:spPr>
        <p:txBody>
          <a:bodyPr wrap="square" lIns="51380" tIns="25694" rIns="51380" bIns="25694" rtlCol="0">
            <a:spAutoFit/>
          </a:bodyPr>
          <a:lstStyle/>
          <a:p>
            <a:pPr algn="ctr" defTabSz="815225"/>
            <a:r>
              <a:rPr lang="en-US" sz="800" dirty="0">
                <a:solidFill>
                  <a:prstClr val="black"/>
                </a:solidFill>
              </a:rPr>
              <a:t>Online Shopping Cart</a:t>
            </a:r>
          </a:p>
        </p:txBody>
      </p:sp>
      <p:sp>
        <p:nvSpPr>
          <p:cNvPr id="57" name="TextBox 56"/>
          <p:cNvSpPr txBox="1"/>
          <p:nvPr/>
        </p:nvSpPr>
        <p:spPr>
          <a:xfrm>
            <a:off x="1693136" y="3965865"/>
            <a:ext cx="632363" cy="298111"/>
          </a:xfrm>
          <a:prstGeom prst="rect">
            <a:avLst/>
          </a:prstGeom>
          <a:effectLst/>
        </p:spPr>
        <p:txBody>
          <a:bodyPr wrap="square" lIns="51380" tIns="25694" rIns="51380" bIns="25694" rtlCol="0">
            <a:spAutoFit/>
          </a:bodyPr>
          <a:lstStyle/>
          <a:p>
            <a:pPr algn="ctr" defTabSz="815225"/>
            <a:r>
              <a:rPr lang="en-US" sz="800" dirty="0">
                <a:solidFill>
                  <a:prstClr val="black"/>
                </a:solidFill>
              </a:rPr>
              <a:t>Web Clickstreams</a:t>
            </a:r>
          </a:p>
        </p:txBody>
      </p:sp>
      <p:sp>
        <p:nvSpPr>
          <p:cNvPr id="58" name="TextBox 57"/>
          <p:cNvSpPr txBox="1"/>
          <p:nvPr/>
        </p:nvSpPr>
        <p:spPr>
          <a:xfrm>
            <a:off x="2836264" y="3753227"/>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Databases</a:t>
            </a:r>
          </a:p>
        </p:txBody>
      </p:sp>
      <p:sp>
        <p:nvSpPr>
          <p:cNvPr id="59" name="TextBox 58"/>
          <p:cNvSpPr txBox="1"/>
          <p:nvPr/>
        </p:nvSpPr>
        <p:spPr>
          <a:xfrm>
            <a:off x="3359808" y="3496395"/>
            <a:ext cx="689717"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Energy Meters</a:t>
            </a:r>
          </a:p>
        </p:txBody>
      </p:sp>
      <p:sp>
        <p:nvSpPr>
          <p:cNvPr id="60" name="TextBox 59"/>
          <p:cNvSpPr txBox="1"/>
          <p:nvPr/>
        </p:nvSpPr>
        <p:spPr>
          <a:xfrm>
            <a:off x="2205862" y="3917970"/>
            <a:ext cx="810863"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Call Detail Records</a:t>
            </a:r>
          </a:p>
        </p:txBody>
      </p:sp>
      <p:sp>
        <p:nvSpPr>
          <p:cNvPr id="61" name="TextBox 60"/>
          <p:cNvSpPr txBox="1"/>
          <p:nvPr/>
        </p:nvSpPr>
        <p:spPr>
          <a:xfrm>
            <a:off x="1138021" y="4257675"/>
            <a:ext cx="740269" cy="305806"/>
          </a:xfrm>
          <a:prstGeom prst="rect">
            <a:avLst/>
          </a:prstGeom>
          <a:effectLst/>
        </p:spPr>
        <p:txBody>
          <a:bodyPr wrap="square" lIns="51380" tIns="25694" rIns="51380" bIns="25694" rtlCol="0">
            <a:spAutoFit/>
          </a:bodyPr>
          <a:lstStyle/>
          <a:p>
            <a:pPr algn="ctr" defTabSz="815225"/>
            <a:r>
              <a:rPr lang="en-US" sz="800" dirty="0">
                <a:solidFill>
                  <a:prstClr val="black"/>
                </a:solidFill>
              </a:rPr>
              <a:t>Smartphones and Devices</a:t>
            </a:r>
          </a:p>
        </p:txBody>
      </p:sp>
      <p:sp>
        <p:nvSpPr>
          <p:cNvPr id="62" name="TextBox 61"/>
          <p:cNvSpPr txBox="1"/>
          <p:nvPr/>
        </p:nvSpPr>
        <p:spPr>
          <a:xfrm>
            <a:off x="2309494" y="3308402"/>
            <a:ext cx="632363" cy="178848"/>
          </a:xfrm>
          <a:prstGeom prst="rect">
            <a:avLst/>
          </a:prstGeom>
          <a:effectLst/>
        </p:spPr>
        <p:txBody>
          <a:bodyPr wrap="square" lIns="51380" tIns="25694" rIns="51380" bIns="25694" rtlCol="0">
            <a:spAutoFit/>
          </a:bodyPr>
          <a:lstStyle/>
          <a:p>
            <a:pPr algn="ctr" defTabSz="815225"/>
            <a:r>
              <a:rPr lang="en-US" sz="800" dirty="0">
                <a:solidFill>
                  <a:prstClr val="black"/>
                </a:solidFill>
              </a:rPr>
              <a:t>RFID</a:t>
            </a:r>
          </a:p>
        </p:txBody>
      </p:sp>
      <p:pic>
        <p:nvPicPr>
          <p:cNvPr id="3" name="Picture 2" descr="server-black-2.png"/>
          <p:cNvPicPr>
            <a:picLocks noChangeAspect="1"/>
          </p:cNvPicPr>
          <p:nvPr/>
        </p:nvPicPr>
        <p:blipFill>
          <a:blip r:embed="rId4"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112565" y="2043855"/>
            <a:ext cx="283810" cy="283810"/>
          </a:xfrm>
          <a:prstGeom prst="rect">
            <a:avLst/>
          </a:prstGeom>
          <a:effectLst/>
        </p:spPr>
      </p:pic>
      <p:pic>
        <p:nvPicPr>
          <p:cNvPr id="4" name="Picture 3" descr="rfid-orange-2.png"/>
          <p:cNvPicPr>
            <a:picLocks noChangeAspect="1"/>
          </p:cNvPicPr>
          <p:nvPr/>
        </p:nvPicPr>
        <p:blipFill>
          <a:blip r:embed="rId5"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2485835" y="2903963"/>
            <a:ext cx="293567" cy="376007"/>
          </a:xfrm>
          <a:prstGeom prst="rect">
            <a:avLst/>
          </a:prstGeom>
          <a:effectLst/>
        </p:spPr>
      </p:pic>
      <p:pic>
        <p:nvPicPr>
          <p:cNvPr id="6" name="Picture 5" descr="network-blue-2.png"/>
          <p:cNvPicPr>
            <a:picLocks noChangeAspect="1"/>
          </p:cNvPicPr>
          <p:nvPr/>
        </p:nvPicPr>
        <p:blipFill>
          <a:blip r:embed="rId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2232987" y="2333889"/>
            <a:ext cx="298000" cy="298000"/>
          </a:xfrm>
          <a:prstGeom prst="rect">
            <a:avLst/>
          </a:prstGeom>
          <a:effectLst/>
        </p:spPr>
      </p:pic>
      <p:pic>
        <p:nvPicPr>
          <p:cNvPr id="7" name="Picture 6" descr="gps-tower-gray-2.png"/>
          <p:cNvPicPr>
            <a:picLocks noChangeAspect="1"/>
          </p:cNvPicPr>
          <p:nvPr/>
        </p:nvPicPr>
        <p:blipFill>
          <a:blip r:embed="rId7">
            <a:duotone>
              <a:schemeClr val="accent1">
                <a:shade val="45000"/>
                <a:satMod val="135000"/>
              </a:schemeClr>
              <a:prstClr val="white"/>
            </a:duotone>
            <a:lum bright="-100000" contrast="-100000"/>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735631" y="1857828"/>
            <a:ext cx="256666" cy="411480"/>
          </a:xfrm>
          <a:prstGeom prst="rect">
            <a:avLst/>
          </a:prstGeom>
          <a:effectLst/>
        </p:spPr>
      </p:pic>
      <p:pic>
        <p:nvPicPr>
          <p:cNvPr id="8" name="Picture 7" descr="app-orange-2.png"/>
          <p:cNvPicPr>
            <a:picLocks noChangeAspect="1"/>
          </p:cNvPicPr>
          <p:nvPr/>
        </p:nvPicPr>
        <p:blipFill>
          <a:blip r:embed="rId9"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277511" y="2144969"/>
            <a:ext cx="333477" cy="344865"/>
          </a:xfrm>
          <a:prstGeom prst="rect">
            <a:avLst/>
          </a:prstGeom>
          <a:effectLst/>
        </p:spPr>
      </p:pic>
      <p:pic>
        <p:nvPicPr>
          <p:cNvPr id="63" name="Picture 62" descr="app-alt-orange-2x.png"/>
          <p:cNvPicPr>
            <a:picLocks noChangeAspect="1"/>
          </p:cNvPicPr>
          <p:nvPr/>
        </p:nvPicPr>
        <p:blipFill>
          <a:blip r:embed="rId10"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847495" y="2759392"/>
            <a:ext cx="340166" cy="242976"/>
          </a:xfrm>
          <a:prstGeom prst="rect">
            <a:avLst/>
          </a:prstGeom>
          <a:effectLst/>
        </p:spPr>
      </p:pic>
      <p:pic>
        <p:nvPicPr>
          <p:cNvPr id="9" name="Picture 8" descr="messaging-mixed.png"/>
          <p:cNvPicPr>
            <a:picLocks noChangeAspect="1"/>
          </p:cNvPicPr>
          <p:nvPr/>
        </p:nvPicPr>
        <p:blipFill>
          <a:blip r:embed="rId11"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041461" y="2813152"/>
            <a:ext cx="332692" cy="274965"/>
          </a:xfrm>
          <a:prstGeom prst="rect">
            <a:avLst/>
          </a:prstGeom>
          <a:effectLst/>
        </p:spPr>
      </p:pic>
      <p:pic>
        <p:nvPicPr>
          <p:cNvPr id="10" name="Picture 9" descr="desktop-black-2.png"/>
          <p:cNvPicPr>
            <a:picLocks noChangeAspect="1"/>
          </p:cNvPicPr>
          <p:nvPr/>
        </p:nvPicPr>
        <p:blipFill>
          <a:blip r:embed="rId12" cstate="print">
            <a:duotone>
              <a:schemeClr val="accent1">
                <a:shade val="45000"/>
                <a:satMod val="135000"/>
              </a:schemeClr>
              <a:prstClr val="white"/>
            </a:duotone>
            <a:lum bright="-100000"/>
            <a:extLst>
              <a:ext uri="{28A0092B-C50C-407E-A947-70E740481C1C}">
                <a14:useLocalDpi xmlns:a14="http://schemas.microsoft.com/office/drawing/2010/main" val="0"/>
              </a:ext>
            </a:extLst>
          </a:blip>
          <a:stretch>
            <a:fillRect/>
          </a:stretch>
        </p:blipFill>
        <p:spPr>
          <a:xfrm>
            <a:off x="1609447" y="2561159"/>
            <a:ext cx="287874" cy="276585"/>
          </a:xfrm>
          <a:prstGeom prst="rect">
            <a:avLst/>
          </a:prstGeom>
          <a:effectLst/>
        </p:spPr>
      </p:pic>
      <p:pic>
        <p:nvPicPr>
          <p:cNvPr id="12" name="Picture 11" descr="shopping-cart-red-2.png"/>
          <p:cNvPicPr>
            <a:picLocks noChangeAspect="1"/>
          </p:cNvPicPr>
          <p:nvPr/>
        </p:nvPicPr>
        <p:blipFill>
          <a:blip r:embed="rId13"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106623" y="3263257"/>
            <a:ext cx="300172" cy="205832"/>
          </a:xfrm>
          <a:prstGeom prst="rect">
            <a:avLst/>
          </a:prstGeom>
          <a:effectLst/>
        </p:spPr>
      </p:pic>
      <p:pic>
        <p:nvPicPr>
          <p:cNvPr id="17" name="Picture 16" descr="datastore-gray-2.png"/>
          <p:cNvPicPr>
            <a:picLocks noChangeAspect="1"/>
          </p:cNvPicPr>
          <p:nvPr/>
        </p:nvPicPr>
        <p:blipFill>
          <a:blip r:embed="rId14"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082413" y="2694093"/>
            <a:ext cx="161570" cy="245867"/>
          </a:xfrm>
          <a:prstGeom prst="rect">
            <a:avLst/>
          </a:prstGeom>
          <a:effectLst/>
        </p:spPr>
      </p:pic>
      <p:pic>
        <p:nvPicPr>
          <p:cNvPr id="18" name="Picture 17" descr="iphone-black-2.png"/>
          <p:cNvPicPr>
            <a:picLocks noChangeAspect="1"/>
          </p:cNvPicPr>
          <p:nvPr/>
        </p:nvPicPr>
        <p:blipFill>
          <a:blip r:embed="rId15"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524695" y="4029344"/>
            <a:ext cx="106695" cy="219667"/>
          </a:xfrm>
          <a:prstGeom prst="rect">
            <a:avLst/>
          </a:prstGeom>
          <a:effectLst/>
        </p:spPr>
      </p:pic>
      <p:pic>
        <p:nvPicPr>
          <p:cNvPr id="19" name="Picture 18" descr="ipad-black-2.png"/>
          <p:cNvPicPr>
            <a:picLocks noChangeAspect="1"/>
          </p:cNvPicPr>
          <p:nvPr/>
        </p:nvPicPr>
        <p:blipFill>
          <a:blip r:embed="rId1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317127" y="4000590"/>
            <a:ext cx="177433" cy="248406"/>
          </a:xfrm>
          <a:prstGeom prst="rect">
            <a:avLst/>
          </a:prstGeom>
          <a:effectLst/>
        </p:spPr>
      </p:pic>
      <p:pic>
        <p:nvPicPr>
          <p:cNvPr id="20" name="Picture 19" descr="meter-TEMP.png"/>
          <p:cNvPicPr>
            <a:picLocks noChangeAspect="1"/>
          </p:cNvPicPr>
          <p:nvPr/>
        </p:nvPicPr>
        <p:blipFill>
          <a:blip r:embed="rId17"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601640" y="3320573"/>
            <a:ext cx="199233" cy="199233"/>
          </a:xfrm>
          <a:prstGeom prst="rect">
            <a:avLst/>
          </a:prstGeom>
          <a:effectLst/>
        </p:spPr>
      </p:pic>
      <p:pic>
        <p:nvPicPr>
          <p:cNvPr id="21" name="Picture 20" descr="laptop-black-2.png"/>
          <p:cNvPicPr>
            <a:picLocks noChangeAspect="1"/>
          </p:cNvPicPr>
          <p:nvPr/>
        </p:nvPicPr>
        <p:blipFill>
          <a:blip r:embed="rId18"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866736" y="3688551"/>
            <a:ext cx="300162" cy="274433"/>
          </a:xfrm>
          <a:prstGeom prst="rect">
            <a:avLst/>
          </a:prstGeom>
          <a:effectLst/>
        </p:spPr>
      </p:pic>
      <p:pic>
        <p:nvPicPr>
          <p:cNvPr id="22" name="Picture 21" descr="globe-lightblue-2.png"/>
          <p:cNvPicPr>
            <a:picLocks noChangeAspect="1"/>
          </p:cNvPicPr>
          <p:nvPr/>
        </p:nvPicPr>
        <p:blipFill>
          <a:blip r:embed="rId19"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963471" y="3725548"/>
            <a:ext cx="106022" cy="106022"/>
          </a:xfrm>
          <a:prstGeom prst="rect">
            <a:avLst/>
          </a:prstGeom>
          <a:effectLst/>
        </p:spPr>
      </p:pic>
      <p:grpSp>
        <p:nvGrpSpPr>
          <p:cNvPr id="16" name="Group 15"/>
          <p:cNvGrpSpPr/>
          <p:nvPr/>
        </p:nvGrpSpPr>
        <p:grpSpPr>
          <a:xfrm>
            <a:off x="1666142" y="3138689"/>
            <a:ext cx="497021" cy="286938"/>
            <a:chOff x="1613845" y="3138689"/>
            <a:chExt cx="497021" cy="286938"/>
          </a:xfrm>
        </p:grpSpPr>
        <p:pic>
          <p:nvPicPr>
            <p:cNvPr id="23" name="Picture 22" descr="person-blue-2.png"/>
            <p:cNvPicPr>
              <a:picLocks noChangeAspect="1"/>
            </p:cNvPicPr>
            <p:nvPr/>
          </p:nvPicPr>
          <p:blipFill>
            <a:blip r:embed="rId20" cstate="print">
              <a:duotone>
                <a:schemeClr val="accent1">
                  <a:shade val="45000"/>
                  <a:satMod val="135000"/>
                </a:schemeClr>
                <a:prstClr val="white"/>
              </a:duotone>
              <a:lum bright="-100000"/>
              <a:extLst>
                <a:ext uri="{28A0092B-C50C-407E-A947-70E740481C1C}">
                  <a14:useLocalDpi xmlns:a14="http://schemas.microsoft.com/office/drawing/2010/main" val="0"/>
                </a:ext>
              </a:extLst>
            </a:blip>
            <a:stretch>
              <a:fillRect/>
            </a:stretch>
          </p:blipFill>
          <p:spPr>
            <a:xfrm>
              <a:off x="1613845" y="3181292"/>
              <a:ext cx="223392" cy="244335"/>
            </a:xfrm>
            <a:prstGeom prst="rect">
              <a:avLst/>
            </a:prstGeom>
            <a:effectLst/>
          </p:spPr>
        </p:pic>
        <p:pic>
          <p:nvPicPr>
            <p:cNvPr id="24" name="Picture 23" descr="telecom.png"/>
            <p:cNvPicPr>
              <a:picLocks noChangeAspect="1"/>
            </p:cNvPicPr>
            <p:nvPr/>
          </p:nvPicPr>
          <p:blipFill>
            <a:blip r:embed="rId21" cstate="print">
              <a:duotone>
                <a:schemeClr val="accent1">
                  <a:shade val="45000"/>
                  <a:satMod val="135000"/>
                </a:schemeClr>
                <a:prstClr val="white"/>
              </a:duotone>
              <a:lum bright="-100000"/>
              <a:extLst>
                <a:ext uri="{28A0092B-C50C-407E-A947-70E740481C1C}">
                  <a14:useLocalDpi xmlns:a14="http://schemas.microsoft.com/office/drawing/2010/main" val="0"/>
                </a:ext>
              </a:extLst>
            </a:blip>
            <a:stretch>
              <a:fillRect/>
            </a:stretch>
          </p:blipFill>
          <p:spPr>
            <a:xfrm>
              <a:off x="1826140" y="3138689"/>
              <a:ext cx="284726" cy="262824"/>
            </a:xfrm>
            <a:prstGeom prst="rect">
              <a:avLst/>
            </a:prstGeom>
            <a:effectLst/>
          </p:spPr>
        </p:pic>
      </p:grpSp>
      <p:pic>
        <p:nvPicPr>
          <p:cNvPr id="72" name="Picture 71" descr="datastores-green-2.png"/>
          <p:cNvPicPr>
            <a:picLocks noChangeAspect="1"/>
          </p:cNvPicPr>
          <p:nvPr/>
        </p:nvPicPr>
        <p:blipFill>
          <a:blip r:embed="rId22"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3034718" y="3499113"/>
            <a:ext cx="252804" cy="252804"/>
          </a:xfrm>
          <a:prstGeom prst="rect">
            <a:avLst/>
          </a:prstGeom>
          <a:effectLst/>
        </p:spPr>
      </p:pic>
      <p:pic>
        <p:nvPicPr>
          <p:cNvPr id="25" name="Picture 24" descr="telephone-lightorange.png"/>
          <p:cNvPicPr>
            <a:picLocks noChangeAspect="1"/>
          </p:cNvPicPr>
          <p:nvPr/>
        </p:nvPicPr>
        <p:blipFill rotWithShape="1">
          <a:blip r:embed="rId23"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rcRect l="42451" t="47079" r="40788" b="38519"/>
          <a:stretch/>
        </p:blipFill>
        <p:spPr>
          <a:xfrm>
            <a:off x="2422148" y="3654397"/>
            <a:ext cx="214611" cy="238656"/>
          </a:xfrm>
          <a:prstGeom prst="rect">
            <a:avLst/>
          </a:prstGeom>
          <a:effectLst/>
        </p:spPr>
      </p:pic>
      <p:pic>
        <p:nvPicPr>
          <p:cNvPr id="74" name="Picture 73" descr="iphone-black-2.png"/>
          <p:cNvPicPr>
            <a:picLocks noChangeAspect="1"/>
          </p:cNvPicPr>
          <p:nvPr/>
        </p:nvPicPr>
        <p:blipFill>
          <a:blip r:embed="rId24"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2602288" y="3689946"/>
            <a:ext cx="116870" cy="240616"/>
          </a:xfrm>
          <a:prstGeom prst="rect">
            <a:avLst/>
          </a:prstGeom>
          <a:effectLst/>
        </p:spPr>
      </p:pic>
      <p:pic>
        <p:nvPicPr>
          <p:cNvPr id="66" name="Picture 65" descr="globe-lightblue-2.png"/>
          <p:cNvPicPr>
            <a:picLocks noChangeAspect="1"/>
          </p:cNvPicPr>
          <p:nvPr/>
        </p:nvPicPr>
        <p:blipFill>
          <a:blip r:embed="rId25"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2165702" y="1606672"/>
            <a:ext cx="237777" cy="237777"/>
          </a:xfrm>
          <a:prstGeom prst="rect">
            <a:avLst/>
          </a:prstGeom>
          <a:effectLst/>
        </p:spPr>
      </p:pic>
      <p:pic>
        <p:nvPicPr>
          <p:cNvPr id="69" name="Picture 68" descr="cloud-alt-lightblue-2.png"/>
          <p:cNvPicPr>
            <a:picLocks noChangeAspect="1"/>
          </p:cNvPicPr>
          <p:nvPr/>
        </p:nvPicPr>
        <p:blipFill>
          <a:blip r:embed="rId26" cstate="print">
            <a:duotone>
              <a:schemeClr val="accent1">
                <a:shade val="45000"/>
                <a:satMod val="135000"/>
              </a:schemeClr>
              <a:prstClr val="white"/>
            </a:duotone>
            <a:lum bright="-100000" contrast="-100000"/>
            <a:extLst>
              <a:ext uri="{28A0092B-C50C-407E-A947-70E740481C1C}">
                <a14:useLocalDpi xmlns:a14="http://schemas.microsoft.com/office/drawing/2010/main" val="0"/>
              </a:ext>
            </a:extLst>
          </a:blip>
          <a:stretch>
            <a:fillRect/>
          </a:stretch>
        </p:blipFill>
        <p:spPr>
          <a:xfrm>
            <a:off x="1474335" y="1483193"/>
            <a:ext cx="311284" cy="195665"/>
          </a:xfrm>
          <a:prstGeom prst="rect">
            <a:avLst/>
          </a:prstGeom>
          <a:effectLst/>
        </p:spPr>
      </p:pic>
      <p:grpSp>
        <p:nvGrpSpPr>
          <p:cNvPr id="13" name="Group 82"/>
          <p:cNvGrpSpPr>
            <a:grpSpLocks noChangeAspect="1"/>
          </p:cNvGrpSpPr>
          <p:nvPr/>
        </p:nvGrpSpPr>
        <p:grpSpPr>
          <a:xfrm>
            <a:off x="344130" y="1635686"/>
            <a:ext cx="702468" cy="699498"/>
            <a:chOff x="79896" y="3151073"/>
            <a:chExt cx="1773622" cy="1765952"/>
          </a:xfrm>
        </p:grpSpPr>
        <p:sp>
          <p:nvSpPr>
            <p:cNvPr id="84" name="TextBox 83"/>
            <p:cNvSpPr txBox="1"/>
            <p:nvPr/>
          </p:nvSpPr>
          <p:spPr>
            <a:xfrm>
              <a:off x="79896" y="3829243"/>
              <a:ext cx="1773622" cy="1087782"/>
            </a:xfrm>
            <a:prstGeom prst="rect">
              <a:avLst/>
            </a:prstGeom>
          </p:spPr>
          <p:txBody>
            <a:bodyPr wrap="none" lIns="91425" tIns="45713" rIns="91425" bIns="45713" rtlCol="0">
              <a:spAutoFit/>
            </a:bodyPr>
            <a:lstStyle/>
            <a:p>
              <a:pPr algn="ctr" defTabSz="815225"/>
              <a:r>
                <a:rPr lang="en-US" sz="1100" dirty="0">
                  <a:solidFill>
                    <a:prstClr val="black"/>
                  </a:solidFill>
                </a:rPr>
                <a:t>On-</a:t>
              </a:r>
            </a:p>
            <a:p>
              <a:pPr algn="ctr" defTabSz="815225"/>
              <a:r>
                <a:rPr lang="en-US" sz="1100" dirty="0">
                  <a:solidFill>
                    <a:prstClr val="black"/>
                  </a:solidFill>
                </a:rPr>
                <a:t>Premises</a:t>
              </a:r>
            </a:p>
          </p:txBody>
        </p:sp>
        <p:pic>
          <p:nvPicPr>
            <p:cNvPr id="85" name="Picture 84" descr="datacenters-black-2.png"/>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0946" y="3151073"/>
              <a:ext cx="703208" cy="703206"/>
            </a:xfrm>
            <a:prstGeom prst="rect">
              <a:avLst/>
            </a:prstGeom>
          </p:spPr>
        </p:pic>
      </p:grpSp>
      <p:grpSp>
        <p:nvGrpSpPr>
          <p:cNvPr id="14" name="Group 85"/>
          <p:cNvGrpSpPr>
            <a:grpSpLocks noChangeAspect="1"/>
          </p:cNvGrpSpPr>
          <p:nvPr/>
        </p:nvGrpSpPr>
        <p:grpSpPr>
          <a:xfrm>
            <a:off x="269641" y="2613568"/>
            <a:ext cx="587785" cy="715859"/>
            <a:chOff x="278049" y="4366324"/>
            <a:chExt cx="1484068" cy="1807254"/>
          </a:xfrm>
        </p:grpSpPr>
        <p:sp>
          <p:nvSpPr>
            <p:cNvPr id="87" name="TextBox 86"/>
            <p:cNvSpPr txBox="1"/>
            <p:nvPr/>
          </p:nvSpPr>
          <p:spPr>
            <a:xfrm>
              <a:off x="278049" y="5085798"/>
              <a:ext cx="1484068" cy="1087780"/>
            </a:xfrm>
            <a:prstGeom prst="rect">
              <a:avLst/>
            </a:prstGeom>
          </p:spPr>
          <p:txBody>
            <a:bodyPr wrap="none" lIns="91425" tIns="45713" rIns="91425" bIns="45713" rtlCol="0">
              <a:spAutoFit/>
            </a:bodyPr>
            <a:lstStyle/>
            <a:p>
              <a:pPr algn="ctr" defTabSz="815225"/>
              <a:r>
                <a:rPr lang="en-US" sz="1100" dirty="0">
                  <a:solidFill>
                    <a:prstClr val="black"/>
                  </a:solidFill>
                </a:rPr>
                <a:t>Private </a:t>
              </a:r>
              <a:br>
                <a:rPr lang="en-US" sz="1100" dirty="0">
                  <a:solidFill>
                    <a:prstClr val="black"/>
                  </a:solidFill>
                </a:rPr>
              </a:br>
              <a:r>
                <a:rPr lang="en-US" sz="1100" dirty="0">
                  <a:solidFill>
                    <a:prstClr val="black"/>
                  </a:solidFill>
                </a:rPr>
                <a:t>Cloud</a:t>
              </a:r>
            </a:p>
          </p:txBody>
        </p:sp>
        <p:pic>
          <p:nvPicPr>
            <p:cNvPr id="88" name="Picture 87" descr="cloud-alt-lightblue-2.png"/>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82433" y="4366324"/>
              <a:ext cx="1074904" cy="675652"/>
            </a:xfrm>
            <a:prstGeom prst="rect">
              <a:avLst/>
            </a:prstGeom>
          </p:spPr>
        </p:pic>
        <p:pic>
          <p:nvPicPr>
            <p:cNvPr id="89" name="Picture 88" descr="lock-gray-2.png"/>
            <p:cNvPicPr>
              <a:picLocks noChangeAspect="1"/>
            </p:cNvPicPr>
            <p:nvPr/>
          </p:nvPicPr>
          <p:blipFill>
            <a:blip r:embed="rId29" cstate="print">
              <a:biLevel thresh="75000"/>
              <a:extLst>
                <a:ext uri="{28A0092B-C50C-407E-A947-70E740481C1C}">
                  <a14:useLocalDpi xmlns:a14="http://schemas.microsoft.com/office/drawing/2010/main" val="0"/>
                </a:ext>
              </a:extLst>
            </a:blip>
            <a:stretch>
              <a:fillRect/>
            </a:stretch>
          </p:blipFill>
          <p:spPr>
            <a:xfrm>
              <a:off x="896788" y="4519872"/>
              <a:ext cx="299005" cy="418608"/>
            </a:xfrm>
            <a:prstGeom prst="rect">
              <a:avLst/>
            </a:prstGeom>
          </p:spPr>
        </p:pic>
      </p:grpSp>
      <p:grpSp>
        <p:nvGrpSpPr>
          <p:cNvPr id="15" name="Group 89"/>
          <p:cNvGrpSpPr>
            <a:grpSpLocks noChangeAspect="1"/>
          </p:cNvGrpSpPr>
          <p:nvPr/>
        </p:nvGrpSpPr>
        <p:grpSpPr>
          <a:xfrm>
            <a:off x="452456" y="3627969"/>
            <a:ext cx="530884" cy="714146"/>
            <a:chOff x="524755" y="5521388"/>
            <a:chExt cx="1340399" cy="1802940"/>
          </a:xfrm>
        </p:grpSpPr>
        <p:sp>
          <p:nvSpPr>
            <p:cNvPr id="91" name="TextBox 90"/>
            <p:cNvSpPr txBox="1"/>
            <p:nvPr/>
          </p:nvSpPr>
          <p:spPr>
            <a:xfrm>
              <a:off x="524755" y="6236542"/>
              <a:ext cx="1340399" cy="1087786"/>
            </a:xfrm>
            <a:prstGeom prst="rect">
              <a:avLst/>
            </a:prstGeom>
          </p:spPr>
          <p:txBody>
            <a:bodyPr wrap="none" lIns="91425" tIns="45713" rIns="91425" bIns="45713" rtlCol="0">
              <a:spAutoFit/>
            </a:bodyPr>
            <a:lstStyle/>
            <a:p>
              <a:pPr algn="ctr" defTabSz="815225"/>
              <a:r>
                <a:rPr lang="en-US" sz="1100" dirty="0">
                  <a:solidFill>
                    <a:prstClr val="black"/>
                  </a:solidFill>
                </a:rPr>
                <a:t>Public </a:t>
              </a:r>
              <a:br>
                <a:rPr lang="en-US" sz="1100" dirty="0">
                  <a:solidFill>
                    <a:prstClr val="black"/>
                  </a:solidFill>
                </a:rPr>
              </a:br>
              <a:r>
                <a:rPr lang="en-US" sz="1100" dirty="0">
                  <a:solidFill>
                    <a:prstClr val="black"/>
                  </a:solidFill>
                </a:rPr>
                <a:t>Cloud</a:t>
              </a:r>
            </a:p>
          </p:txBody>
        </p:sp>
        <p:pic>
          <p:nvPicPr>
            <p:cNvPr id="92" name="Picture 91" descr="cloud-lightblue-2.pn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46336" y="5521388"/>
              <a:ext cx="1045694" cy="657295"/>
            </a:xfrm>
            <a:prstGeom prst="rect">
              <a:avLst/>
            </a:prstGeom>
          </p:spPr>
        </p:pic>
      </p:grpSp>
      <p:pic>
        <p:nvPicPr>
          <p:cNvPr id="2050"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20310" y="2806936"/>
            <a:ext cx="1497031" cy="4391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0" name="AutoShape 2"/>
          <p:cNvSpPr>
            <a:spLocks noChangeArrowheads="1"/>
          </p:cNvSpPr>
          <p:nvPr/>
        </p:nvSpPr>
        <p:spPr bwMode="gray">
          <a:xfrm>
            <a:off x="6519333" y="927916"/>
            <a:ext cx="2591329" cy="398463"/>
          </a:xfrm>
          <a:prstGeom prst="roundRect">
            <a:avLst>
              <a:gd name="adj" fmla="val 9894"/>
            </a:avLst>
          </a:prstGeom>
          <a:noFill/>
          <a:ln w="9525">
            <a:noFill/>
            <a:miter lim="800000"/>
            <a:headEnd/>
            <a:tailEnd/>
          </a:ln>
          <a:effectLst/>
        </p:spPr>
        <p:txBody>
          <a:bodyPr wrap="none" lIns="102737" tIns="102737" rIns="102737" bIns="102737" anchor="ctr" anchorCtr="1"/>
          <a:lstStyle/>
          <a:p>
            <a:pPr defTabSz="513713">
              <a:defRPr/>
            </a:pPr>
            <a:r>
              <a:rPr lang="en-US" b="1" kern="0" dirty="0">
                <a:solidFill>
                  <a:srgbClr val="005F86"/>
                </a:solidFill>
                <a:cs typeface="Calibri"/>
              </a:rPr>
              <a:t> </a:t>
            </a:r>
            <a:r>
              <a:rPr lang="en-US" b="1" kern="0" dirty="0" smtClean="0">
                <a:solidFill>
                  <a:srgbClr val="005F86"/>
                </a:solidFill>
                <a:cs typeface="Calibri"/>
              </a:rPr>
              <a:t>Ask Any Question</a:t>
            </a:r>
            <a:endParaRPr lang="en-US" b="1" kern="0" dirty="0">
              <a:solidFill>
                <a:srgbClr val="005F86"/>
              </a:solidFill>
              <a:cs typeface="Calibri"/>
            </a:endParaRPr>
          </a:p>
        </p:txBody>
      </p:sp>
      <p:sp>
        <p:nvSpPr>
          <p:cNvPr id="38" name="Rounded Rectangle 37"/>
          <p:cNvSpPr/>
          <p:nvPr/>
        </p:nvSpPr>
        <p:spPr>
          <a:xfrm>
            <a:off x="6737133" y="1482246"/>
            <a:ext cx="2172176" cy="548640"/>
          </a:xfrm>
          <a:prstGeom prst="roundRect">
            <a:avLst/>
          </a:prstGeom>
          <a:solidFill>
            <a:schemeClr val="accent2"/>
          </a:solidFill>
          <a:ln w="12700" cmpd="sng">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38" tIns="0" rIns="91438" bIns="45719"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rPr>
              <a:t>Application Delivery</a:t>
            </a:r>
            <a:endParaRPr lang="en-US" b="1" dirty="0">
              <a:solidFill>
                <a:schemeClr val="bg1"/>
              </a:solidFill>
            </a:endParaRPr>
          </a:p>
        </p:txBody>
      </p:sp>
      <p:sp>
        <p:nvSpPr>
          <p:cNvPr id="75" name="Rounded Rectangle 74"/>
          <p:cNvSpPr/>
          <p:nvPr/>
        </p:nvSpPr>
        <p:spPr>
          <a:xfrm>
            <a:off x="6737133" y="2813408"/>
            <a:ext cx="2172176" cy="548640"/>
          </a:xfrm>
          <a:prstGeom prst="roundRect">
            <a:avLst/>
          </a:prstGeom>
          <a:solidFill>
            <a:schemeClr val="accent2"/>
          </a:solidFill>
          <a:ln w="12700" cmpd="sng">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rPr>
              <a:t>Security, Compliance, and Fraud</a:t>
            </a:r>
            <a:endParaRPr lang="en-US" b="1" dirty="0">
              <a:solidFill>
                <a:schemeClr val="bg1"/>
              </a:solidFill>
            </a:endParaRPr>
          </a:p>
        </p:txBody>
      </p:sp>
      <p:sp>
        <p:nvSpPr>
          <p:cNvPr id="76" name="Rounded Rectangle 75"/>
          <p:cNvSpPr/>
          <p:nvPr/>
        </p:nvSpPr>
        <p:spPr>
          <a:xfrm>
            <a:off x="6737133" y="2147827"/>
            <a:ext cx="2172176" cy="548640"/>
          </a:xfrm>
          <a:prstGeom prst="roundRect">
            <a:avLst/>
          </a:prstGeom>
          <a:solidFill>
            <a:schemeClr val="accent2"/>
          </a:solidFill>
          <a:ln w="12700" cmpd="sng">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38" tIns="0" rIns="91438" bIns="45719"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rPr>
              <a:t>IT Operations</a:t>
            </a:r>
            <a:endParaRPr lang="en-US" b="1" dirty="0">
              <a:solidFill>
                <a:schemeClr val="bg1"/>
              </a:solidFill>
            </a:endParaRPr>
          </a:p>
        </p:txBody>
      </p:sp>
      <p:sp>
        <p:nvSpPr>
          <p:cNvPr id="77" name="Rounded Rectangle 76"/>
          <p:cNvSpPr/>
          <p:nvPr/>
        </p:nvSpPr>
        <p:spPr>
          <a:xfrm>
            <a:off x="6737133" y="3462054"/>
            <a:ext cx="2172176" cy="548640"/>
          </a:xfrm>
          <a:prstGeom prst="roundRect">
            <a:avLst/>
          </a:prstGeom>
          <a:solidFill>
            <a:schemeClr val="accent2"/>
          </a:solidFill>
          <a:ln w="12700" cmpd="sng">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38" tIns="0" rIns="91438" bIns="45719"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rPr>
              <a:t>Business Analytics</a:t>
            </a:r>
            <a:endParaRPr lang="en-US" b="1" dirty="0">
              <a:solidFill>
                <a:schemeClr val="bg1"/>
              </a:solidFill>
            </a:endParaRPr>
          </a:p>
        </p:txBody>
      </p:sp>
      <p:sp>
        <p:nvSpPr>
          <p:cNvPr id="71" name="Rounded Rectangle 70"/>
          <p:cNvSpPr/>
          <p:nvPr/>
        </p:nvSpPr>
        <p:spPr>
          <a:xfrm>
            <a:off x="6737133" y="4122474"/>
            <a:ext cx="2172176" cy="548640"/>
          </a:xfrm>
          <a:prstGeom prst="roundRect">
            <a:avLst/>
          </a:prstGeom>
          <a:solidFill>
            <a:schemeClr val="accent2"/>
          </a:solidFill>
          <a:ln w="12700" cmpd="sng">
            <a:solidFill>
              <a:schemeClr val="accent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38" tIns="45719" rIns="91438" bIns="45719" numCol="1" spcCol="0" rtlCol="0" fromWordArt="0" anchor="ctr" anchorCtr="0" forceAA="0" compatLnSpc="1">
            <a:prstTxWarp prst="textNoShape">
              <a:avLst/>
            </a:prstTxWarp>
            <a:noAutofit/>
          </a:bodyPr>
          <a:lstStyle/>
          <a:p>
            <a:pPr algn="ctr">
              <a:lnSpc>
                <a:spcPct val="90000"/>
              </a:lnSpc>
            </a:pPr>
            <a:r>
              <a:rPr lang="en-US" b="1" dirty="0" smtClean="0">
                <a:solidFill>
                  <a:schemeClr val="bg1"/>
                </a:solidFill>
              </a:rPr>
              <a:t>Industrial Data and</a:t>
            </a:r>
            <a:br>
              <a:rPr lang="en-US" b="1" dirty="0" smtClean="0">
                <a:solidFill>
                  <a:schemeClr val="bg1"/>
                </a:solidFill>
              </a:rPr>
            </a:br>
            <a:r>
              <a:rPr lang="en-US" b="1" dirty="0" smtClean="0">
                <a:solidFill>
                  <a:schemeClr val="bg1"/>
                </a:solidFill>
              </a:rPr>
              <a:t>the Internet of Things</a:t>
            </a:r>
            <a:endParaRPr lang="en-US" b="1" dirty="0">
              <a:solidFill>
                <a:schemeClr val="bg1"/>
              </a:solidFill>
            </a:endParaRPr>
          </a:p>
        </p:txBody>
      </p:sp>
      <p:pic>
        <p:nvPicPr>
          <p:cNvPr id="68" name="Picture 67" descr="lock-gray-2.png"/>
          <p:cNvPicPr>
            <a:picLocks noChangeAspect="1"/>
          </p:cNvPicPr>
          <p:nvPr/>
        </p:nvPicPr>
        <p:blipFill>
          <a:blip r:embed="rId32">
            <a:biLevel thresh="75000"/>
            <a:extLst>
              <a:ext uri="{28A0092B-C50C-407E-A947-70E740481C1C}">
                <a14:useLocalDpi xmlns:a14="http://schemas.microsoft.com/office/drawing/2010/main" val="0"/>
              </a:ext>
            </a:extLst>
          </a:blip>
          <a:stretch>
            <a:fillRect/>
          </a:stretch>
        </p:blipFill>
        <p:spPr>
          <a:xfrm>
            <a:off x="1764326" y="1988539"/>
            <a:ext cx="205095" cy="287161"/>
          </a:xfrm>
          <a:prstGeom prst="rect">
            <a:avLst/>
          </a:prstGeom>
        </p:spPr>
      </p:pic>
      <p:pic>
        <p:nvPicPr>
          <p:cNvPr id="5" name="Picture 4" descr="group,-mixed-genders,-alt-black-2x.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78018" y="3713053"/>
            <a:ext cx="264866" cy="152807"/>
          </a:xfrm>
          <a:prstGeom prst="rect">
            <a:avLst/>
          </a:prstGeom>
        </p:spPr>
      </p:pic>
    </p:spTree>
    <p:extLst>
      <p:ext uri="{BB962C8B-B14F-4D97-AF65-F5344CB8AC3E}">
        <p14:creationId xmlns:p14="http://schemas.microsoft.com/office/powerpoint/2010/main" val="2447108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140" b="37345"/>
          <a:stretch/>
        </p:blipFill>
        <p:spPr>
          <a:xfrm>
            <a:off x="2286000" y="3481775"/>
            <a:ext cx="6858000" cy="1286188"/>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4138"/>
          <a:stretch/>
        </p:blipFill>
        <p:spPr>
          <a:xfrm>
            <a:off x="3514206" y="822520"/>
            <a:ext cx="5785037" cy="1535279"/>
          </a:xfrm>
          <a:prstGeom prst="rect">
            <a:avLst/>
          </a:prstGeom>
        </p:spPr>
      </p:pic>
      <p:sp>
        <p:nvSpPr>
          <p:cNvPr id="2" name="Title 1"/>
          <p:cNvSpPr>
            <a:spLocks noGrp="1"/>
          </p:cNvSpPr>
          <p:nvPr>
            <p:ph type="title"/>
          </p:nvPr>
        </p:nvSpPr>
        <p:spPr/>
        <p:txBody>
          <a:bodyPr/>
          <a:lstStyle/>
          <a:p>
            <a:r>
              <a:rPr lang="en-US" dirty="0" smtClean="0"/>
              <a:t>Machine Learning- Predict Mirai </a:t>
            </a:r>
            <a:endParaRPr lang="en-US" dirty="0"/>
          </a:p>
        </p:txBody>
      </p:sp>
      <p:sp>
        <p:nvSpPr>
          <p:cNvPr id="3" name="Content Placeholder 2"/>
          <p:cNvSpPr>
            <a:spLocks noGrp="1"/>
          </p:cNvSpPr>
          <p:nvPr>
            <p:ph idx="4294967295"/>
          </p:nvPr>
        </p:nvSpPr>
        <p:spPr>
          <a:xfrm>
            <a:off x="396933" y="866775"/>
            <a:ext cx="3064890" cy="2071347"/>
          </a:xfrm>
          <a:prstGeom prst="rect">
            <a:avLst/>
          </a:prstGeom>
        </p:spPr>
        <p:txBody>
          <a:bodyPr>
            <a:noAutofit/>
          </a:bodyPr>
          <a:lstStyle/>
          <a:p>
            <a:r>
              <a:rPr lang="en-US" sz="1800" dirty="0"/>
              <a:t>Random Forest</a:t>
            </a:r>
          </a:p>
          <a:p>
            <a:r>
              <a:rPr lang="en-US" sz="1800" dirty="0"/>
              <a:t>Results</a:t>
            </a:r>
          </a:p>
          <a:p>
            <a:pPr lvl="1"/>
            <a:r>
              <a:rPr lang="en-US" sz="1000" dirty="0"/>
              <a:t>High precision at predicting 0</a:t>
            </a:r>
          </a:p>
          <a:p>
            <a:pPr lvl="1"/>
            <a:r>
              <a:rPr lang="en-US" sz="1000" dirty="0"/>
              <a:t>Small false positive (8/25,000)</a:t>
            </a:r>
          </a:p>
          <a:p>
            <a:pPr lvl="1"/>
            <a:r>
              <a:rPr lang="en-US" sz="1000" dirty="0"/>
              <a:t>10.6% False Negatives</a:t>
            </a:r>
          </a:p>
          <a:p>
            <a:pPr lvl="1"/>
            <a:r>
              <a:rPr lang="en-US" sz="1000" dirty="0"/>
              <a:t>89.4% Correct at getting Mirai Traffic correct</a:t>
            </a:r>
          </a:p>
          <a:p>
            <a:r>
              <a:rPr lang="en-US" sz="1800" dirty="0"/>
              <a:t>Summary</a:t>
            </a:r>
          </a:p>
          <a:p>
            <a:pPr lvl="1"/>
            <a:r>
              <a:rPr lang="en-US" sz="1000" dirty="0"/>
              <a:t>IPS sensor allowed all of these connections (Not Blocked), while we missed 10.6%</a:t>
            </a:r>
          </a:p>
          <a:p>
            <a:pPr lvl="1"/>
            <a:r>
              <a:rPr lang="en-US" sz="1050" dirty="0"/>
              <a:t>We now have a model which we can further refine to identify malicious SSH traffic to investigate.</a:t>
            </a:r>
          </a:p>
          <a:p>
            <a:pPr lvl="1"/>
            <a:r>
              <a:rPr lang="en-US" sz="1050" dirty="0"/>
              <a:t>Adds a new layer to our security stack</a:t>
            </a:r>
            <a:endParaRPr lang="en-US" sz="8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808" t="71336"/>
          <a:stretch/>
        </p:blipFill>
        <p:spPr>
          <a:xfrm>
            <a:off x="3514207" y="2362973"/>
            <a:ext cx="5629793" cy="1030501"/>
          </a:xfrm>
          <a:prstGeom prst="rect">
            <a:avLst/>
          </a:prstGeom>
        </p:spPr>
      </p:pic>
    </p:spTree>
    <p:extLst>
      <p:ext uri="{BB962C8B-B14F-4D97-AF65-F5344CB8AC3E}">
        <p14:creationId xmlns:p14="http://schemas.microsoft.com/office/powerpoint/2010/main" val="13808040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r>
              <a:rPr lang="mr-IN" dirty="0" smtClean="0"/>
              <a:t>–</a:t>
            </a:r>
            <a:r>
              <a:rPr lang="en-US" dirty="0" smtClean="0"/>
              <a:t> Next Steps</a:t>
            </a:r>
            <a:endParaRPr lang="en-US"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104468" y="900976"/>
            <a:ext cx="2718802" cy="2213200"/>
          </a:xfrm>
        </p:spPr>
      </p:pic>
      <p:sp>
        <p:nvSpPr>
          <p:cNvPr id="4" name="Slide Number Placeholder 3"/>
          <p:cNvSpPr>
            <a:spLocks noGrp="1"/>
          </p:cNvSpPr>
          <p:nvPr>
            <p:ph type="sldNum" sz="quarter" idx="15"/>
          </p:nvPr>
        </p:nvSpPr>
        <p:spPr/>
        <p:txBody>
          <a:bodyPr/>
          <a:lstStyle/>
          <a:p>
            <a:fld id="{4821D795-FE12-2247-BAA5-F1F065BE8D34}" type="slidenum">
              <a:rPr lang="en-US" smtClean="0"/>
              <a:pPr/>
              <a:t>41</a:t>
            </a:fld>
            <a:endParaRPr lang="en-US" dirty="0"/>
          </a:p>
        </p:txBody>
      </p:sp>
      <p:sp>
        <p:nvSpPr>
          <p:cNvPr id="6" name="TextBox 5"/>
          <p:cNvSpPr txBox="1"/>
          <p:nvPr/>
        </p:nvSpPr>
        <p:spPr>
          <a:xfrm>
            <a:off x="702733" y="866775"/>
            <a:ext cx="5594362" cy="2247401"/>
          </a:xfrm>
          <a:prstGeom prst="rect">
            <a:avLst/>
          </a:prstGeom>
        </p:spPr>
        <p:txBody>
          <a:bodyPr wrap="square" lIns="51426" tIns="25713" rIns="51426" bIns="25713" rtlCol="0">
            <a:spAutoFit/>
          </a:bodyPr>
          <a:lstStyle/>
          <a:p>
            <a:pPr marL="347472" indent="-338328">
              <a:spcAft>
                <a:spcPts val="400"/>
              </a:spcAft>
              <a:buClr>
                <a:schemeClr val="accent4">
                  <a:lumMod val="75000"/>
                </a:schemeClr>
              </a:buClr>
              <a:buSzPct val="95000"/>
              <a:buFont typeface="Lucida Grande"/>
              <a:buChar char="●"/>
            </a:pPr>
            <a:r>
              <a:rPr lang="en-US" sz="1800" dirty="0" smtClean="0"/>
              <a:t>Model is quite accurate because there </a:t>
            </a:r>
            <a:r>
              <a:rPr lang="en-US" sz="1800" b="1" dirty="0"/>
              <a:t>*may</a:t>
            </a:r>
            <a:r>
              <a:rPr lang="en-US" sz="1800" b="1" dirty="0" smtClean="0"/>
              <a:t>* </a:t>
            </a:r>
            <a:r>
              <a:rPr lang="en-US" sz="1800" dirty="0" smtClean="0"/>
              <a:t>be an </a:t>
            </a:r>
            <a:br>
              <a:rPr lang="en-US" sz="1800" dirty="0" smtClean="0"/>
            </a:br>
            <a:r>
              <a:rPr lang="en-US" sz="1800" dirty="0" smtClean="0"/>
              <a:t>indicator</a:t>
            </a:r>
            <a:r>
              <a:rPr lang="en-US" sz="1800" dirty="0"/>
              <a:t> </a:t>
            </a:r>
            <a:r>
              <a:rPr lang="en-US" sz="1800" dirty="0" smtClean="0"/>
              <a:t>of compromise it has found.</a:t>
            </a:r>
          </a:p>
          <a:p>
            <a:pPr marL="347472" indent="-338328">
              <a:spcAft>
                <a:spcPts val="400"/>
              </a:spcAft>
              <a:buClr>
                <a:schemeClr val="accent4">
                  <a:lumMod val="75000"/>
                </a:schemeClr>
              </a:buClr>
              <a:buSzPct val="95000"/>
              <a:buFont typeface="Lucida Grande"/>
              <a:buChar char="●"/>
            </a:pPr>
            <a:r>
              <a:rPr lang="en-US" sz="1800" dirty="0" smtClean="0"/>
              <a:t>How to validate:</a:t>
            </a:r>
          </a:p>
          <a:p>
            <a:pPr marL="755460" lvl="1" indent="-338328">
              <a:spcAft>
                <a:spcPts val="400"/>
              </a:spcAft>
              <a:buClr>
                <a:schemeClr val="accent4">
                  <a:lumMod val="75000"/>
                </a:schemeClr>
              </a:buClr>
              <a:buSzPct val="95000"/>
              <a:buFont typeface="Lucida Grande"/>
              <a:buChar char="●"/>
            </a:pPr>
            <a:r>
              <a:rPr lang="en-US" sz="1800" dirty="0" smtClean="0"/>
              <a:t>Assume Null Hypothesis</a:t>
            </a:r>
          </a:p>
          <a:p>
            <a:pPr marL="1163447" lvl="2" indent="-338328">
              <a:spcAft>
                <a:spcPts val="400"/>
              </a:spcAft>
              <a:buClr>
                <a:schemeClr val="accent4">
                  <a:lumMod val="75000"/>
                </a:schemeClr>
              </a:buClr>
              <a:buSzPct val="95000"/>
              <a:buFont typeface="Lucida Grande"/>
              <a:buChar char="●"/>
            </a:pPr>
            <a:r>
              <a:rPr lang="en-US" sz="1800" dirty="0" smtClean="0"/>
              <a:t>Add more data </a:t>
            </a:r>
          </a:p>
          <a:p>
            <a:pPr marL="1163447" lvl="2" indent="-338328">
              <a:spcAft>
                <a:spcPts val="400"/>
              </a:spcAft>
              <a:buClr>
                <a:schemeClr val="accent4">
                  <a:lumMod val="75000"/>
                </a:schemeClr>
              </a:buClr>
              <a:buSzPct val="95000"/>
              <a:buFont typeface="Lucida Grande"/>
              <a:buChar char="●"/>
            </a:pPr>
            <a:r>
              <a:rPr lang="en-US" sz="1800" dirty="0" smtClean="0"/>
              <a:t>Validate Variance &amp; Entropy</a:t>
            </a:r>
          </a:p>
          <a:p>
            <a:pPr marL="1163447" lvl="2" indent="-338328">
              <a:spcAft>
                <a:spcPts val="400"/>
              </a:spcAft>
              <a:buClr>
                <a:schemeClr val="accent4">
                  <a:lumMod val="75000"/>
                </a:schemeClr>
              </a:buClr>
              <a:buSzPct val="95000"/>
              <a:buFont typeface="Lucida Grande"/>
              <a:buChar char="●"/>
            </a:pPr>
            <a:r>
              <a:rPr lang="en-US" sz="1800" dirty="0" smtClean="0"/>
              <a:t>Work with peers to cross validate model</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9443" b="22114"/>
          <a:stretch/>
        </p:blipFill>
        <p:spPr>
          <a:xfrm>
            <a:off x="702733" y="3072621"/>
            <a:ext cx="3630144" cy="1591154"/>
          </a:xfrm>
          <a:prstGeom prst="rect">
            <a:avLst/>
          </a:prstGeom>
        </p:spPr>
      </p:pic>
    </p:spTree>
    <p:extLst>
      <p:ext uri="{BB962C8B-B14F-4D97-AF65-F5344CB8AC3E}">
        <p14:creationId xmlns:p14="http://schemas.microsoft.com/office/powerpoint/2010/main" val="1171211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245" y="2126635"/>
            <a:ext cx="2866230" cy="25229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768" y="990321"/>
            <a:ext cx="3089148" cy="2248792"/>
          </a:xfrm>
          <a:prstGeom prst="rect">
            <a:avLst/>
          </a:prstGeom>
        </p:spPr>
      </p:pic>
      <p:sp>
        <p:nvSpPr>
          <p:cNvPr id="10" name="Rectangle 9"/>
          <p:cNvSpPr/>
          <p:nvPr/>
        </p:nvSpPr>
        <p:spPr bwMode="gray">
          <a:xfrm>
            <a:off x="729917" y="1002633"/>
            <a:ext cx="3216442" cy="531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p>
            <a:pPr algn="ctr"/>
            <a:endParaRPr lang="en-US"/>
          </a:p>
        </p:txBody>
      </p:sp>
      <p:sp>
        <p:nvSpPr>
          <p:cNvPr id="4" name="Title 3"/>
          <p:cNvSpPr>
            <a:spLocks noGrp="1"/>
          </p:cNvSpPr>
          <p:nvPr>
            <p:ph type="title"/>
          </p:nvPr>
        </p:nvSpPr>
        <p:spPr>
          <a:xfrm>
            <a:off x="0" y="10287"/>
            <a:ext cx="9144000" cy="676275"/>
          </a:xfrm>
        </p:spPr>
        <p:txBody>
          <a:bodyPr/>
          <a:lstStyle/>
          <a:p>
            <a:r>
              <a:rPr lang="en-US" dirty="0" smtClean="0"/>
              <a:t>Machine Learning - Adaptive Thresholding</a:t>
            </a:r>
            <a:endParaRPr lang="en-US" dirty="0"/>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42</a:t>
            </a:fld>
            <a:endParaRPr lang="en-US"/>
          </a:p>
        </p:txBody>
      </p:sp>
      <p:sp>
        <p:nvSpPr>
          <p:cNvPr id="15" name="Content Placeholder 7"/>
          <p:cNvSpPr>
            <a:spLocks noGrp="1"/>
          </p:cNvSpPr>
          <p:nvPr>
            <p:ph idx="4294967295"/>
          </p:nvPr>
        </p:nvSpPr>
        <p:spPr>
          <a:xfrm>
            <a:off x="430306" y="694583"/>
            <a:ext cx="8208859" cy="3567283"/>
          </a:xfrm>
          <a:prstGeom prst="rect">
            <a:avLst/>
          </a:prstGeom>
        </p:spPr>
        <p:txBody>
          <a:bodyPr>
            <a:noAutofit/>
          </a:bodyPr>
          <a:lstStyle/>
          <a:p>
            <a:r>
              <a:rPr lang="en-US" sz="1100" dirty="0" smtClean="0"/>
              <a:t>Make use of </a:t>
            </a:r>
            <a:r>
              <a:rPr lang="en-US" sz="1100" dirty="0" err="1" smtClean="0"/>
              <a:t>eval</a:t>
            </a:r>
            <a:r>
              <a:rPr lang="en-US" sz="1100" dirty="0" smtClean="0"/>
              <a:t> to create </a:t>
            </a:r>
            <a:r>
              <a:rPr lang="en-US" sz="1100" dirty="0" err="1" smtClean="0"/>
              <a:t>bytes_total</a:t>
            </a:r>
            <a:r>
              <a:rPr lang="en-US" sz="1100" dirty="0" smtClean="0"/>
              <a:t> &amp; </a:t>
            </a:r>
            <a:r>
              <a:rPr lang="en-US" sz="1100" dirty="0" err="1" smtClean="0"/>
              <a:t>bytes_ratio</a:t>
            </a:r>
            <a:r>
              <a:rPr lang="en-US" sz="1100" dirty="0" smtClean="0"/>
              <a:t> for Producer Consumer Ratio (PCR) for KPI Base Search &amp; </a:t>
            </a:r>
            <a:r>
              <a:rPr lang="en-US" sz="1100" dirty="0" err="1" smtClean="0"/>
              <a:t>NetFLOW</a:t>
            </a:r>
            <a:endParaRPr lang="en-US" sz="1100" dirty="0" smtClean="0"/>
          </a:p>
          <a:p>
            <a:r>
              <a:rPr lang="en-US" sz="1100" b="1" dirty="0">
                <a:solidFill>
                  <a:srgbClr val="A6E22E"/>
                </a:solidFill>
              </a:rPr>
              <a:t>index</a:t>
            </a:r>
            <a:r>
              <a:rPr lang="en-US" sz="1100" b="1" dirty="0">
                <a:solidFill>
                  <a:srgbClr val="F92672"/>
                </a:solidFill>
              </a:rPr>
              <a:t>=</a:t>
            </a:r>
            <a:r>
              <a:rPr lang="en-US" sz="1100" b="1" dirty="0" err="1">
                <a:solidFill>
                  <a:schemeClr val="bg1"/>
                </a:solidFill>
              </a:rPr>
              <a:t>suricata</a:t>
            </a:r>
            <a:r>
              <a:rPr lang="en-US" sz="1100" b="1" dirty="0">
                <a:solidFill>
                  <a:schemeClr val="bg1"/>
                </a:solidFill>
              </a:rPr>
              <a:t> </a:t>
            </a:r>
            <a:r>
              <a:rPr lang="en-US" sz="1100" b="1" dirty="0" err="1">
                <a:solidFill>
                  <a:schemeClr val="bg1"/>
                </a:solidFill>
              </a:rPr>
              <a:t>event_type</a:t>
            </a:r>
            <a:r>
              <a:rPr lang="en-US" sz="1100" b="1" dirty="0">
                <a:solidFill>
                  <a:srgbClr val="F92672"/>
                </a:solidFill>
              </a:rPr>
              <a:t>=</a:t>
            </a:r>
            <a:r>
              <a:rPr lang="en-US" sz="1100" b="1" dirty="0">
                <a:solidFill>
                  <a:schemeClr val="bg1"/>
                </a:solidFill>
              </a:rPr>
              <a:t>flow</a:t>
            </a:r>
            <a:r>
              <a:rPr lang="en-US" sz="1100" b="1" dirty="0"/>
              <a:t> </a:t>
            </a:r>
            <a:br>
              <a:rPr lang="en-US" sz="1100" b="1" dirty="0"/>
            </a:br>
            <a:r>
              <a:rPr lang="en-US" sz="1100" b="1" dirty="0">
                <a:solidFill>
                  <a:srgbClr val="F92672"/>
                </a:solidFill>
              </a:rPr>
              <a:t>| </a:t>
            </a:r>
            <a:r>
              <a:rPr lang="en-US" sz="1100" b="1" dirty="0" err="1">
                <a:solidFill>
                  <a:srgbClr val="F92672"/>
                </a:solidFill>
              </a:rPr>
              <a:t>eval</a:t>
            </a:r>
            <a:r>
              <a:rPr lang="en-US" sz="1100" b="1" dirty="0"/>
              <a:t> </a:t>
            </a:r>
            <a:r>
              <a:rPr lang="en-US" sz="1100" b="1" dirty="0" err="1">
                <a:solidFill>
                  <a:schemeClr val="bg1"/>
                </a:solidFill>
              </a:rPr>
              <a:t>bytes_total</a:t>
            </a:r>
            <a:r>
              <a:rPr lang="en-US" sz="1100" b="1" dirty="0">
                <a:solidFill>
                  <a:srgbClr val="F92672"/>
                </a:solidFill>
              </a:rPr>
              <a:t>=</a:t>
            </a:r>
            <a:r>
              <a:rPr lang="en-US" sz="1100" b="1" dirty="0" err="1">
                <a:solidFill>
                  <a:schemeClr val="bg1"/>
                </a:solidFill>
              </a:rPr>
              <a:t>bytes_in</a:t>
            </a:r>
            <a:r>
              <a:rPr lang="en-US" sz="1100" b="1" dirty="0" err="1">
                <a:solidFill>
                  <a:srgbClr val="F92672"/>
                </a:solidFill>
              </a:rPr>
              <a:t>+</a:t>
            </a:r>
            <a:r>
              <a:rPr lang="en-US" sz="1100" b="1" dirty="0" err="1">
                <a:solidFill>
                  <a:schemeClr val="bg1"/>
                </a:solidFill>
              </a:rPr>
              <a:t>bytes_out</a:t>
            </a:r>
            <a:r>
              <a:rPr lang="en-US" sz="1100" b="1" dirty="0"/>
              <a:t> </a:t>
            </a:r>
            <a:br>
              <a:rPr lang="en-US" sz="1100" b="1" dirty="0"/>
            </a:br>
            <a:r>
              <a:rPr lang="en-US" sz="1100" b="1" dirty="0">
                <a:solidFill>
                  <a:srgbClr val="F92672"/>
                </a:solidFill>
              </a:rPr>
              <a:t>| </a:t>
            </a:r>
            <a:r>
              <a:rPr lang="en-US" sz="1100" b="1" dirty="0" err="1">
                <a:solidFill>
                  <a:srgbClr val="F92672"/>
                </a:solidFill>
              </a:rPr>
              <a:t>eval</a:t>
            </a:r>
            <a:r>
              <a:rPr lang="en-US" sz="1100" b="1" dirty="0"/>
              <a:t> </a:t>
            </a:r>
            <a:r>
              <a:rPr lang="en-US" sz="1100" b="1" dirty="0" err="1">
                <a:solidFill>
                  <a:schemeClr val="bg1"/>
                </a:solidFill>
              </a:rPr>
              <a:t>bytes_ratio</a:t>
            </a:r>
            <a:r>
              <a:rPr lang="en-US" sz="1100" b="1" dirty="0">
                <a:solidFill>
                  <a:srgbClr val="F92672"/>
                </a:solidFill>
              </a:rPr>
              <a:t>=</a:t>
            </a:r>
            <a:r>
              <a:rPr lang="en-US" sz="1100" b="1" dirty="0">
                <a:solidFill>
                  <a:srgbClr val="66D9EF"/>
                </a:solidFill>
              </a:rPr>
              <a:t> </a:t>
            </a:r>
            <a:r>
              <a:rPr lang="en-US" sz="1100" b="1" dirty="0">
                <a:solidFill>
                  <a:schemeClr val="bg1"/>
                </a:solidFill>
              </a:rPr>
              <a:t>((</a:t>
            </a:r>
            <a:r>
              <a:rPr lang="en-US" sz="1100" b="1" dirty="0" err="1">
                <a:solidFill>
                  <a:schemeClr val="bg1"/>
                </a:solidFill>
              </a:rPr>
              <a:t>bytes_out</a:t>
            </a:r>
            <a:r>
              <a:rPr lang="en-US" sz="1100" b="1" dirty="0" err="1">
                <a:solidFill>
                  <a:srgbClr val="F92672"/>
                </a:solidFill>
              </a:rPr>
              <a:t>-</a:t>
            </a:r>
            <a:r>
              <a:rPr lang="en-US" sz="1100" b="1" dirty="0" err="1">
                <a:solidFill>
                  <a:schemeClr val="bg1"/>
                </a:solidFill>
              </a:rPr>
              <a:t>bytes_in</a:t>
            </a:r>
            <a:r>
              <a:rPr lang="en-US" sz="1100" b="1" dirty="0">
                <a:solidFill>
                  <a:schemeClr val="bg1"/>
                </a:solidFill>
              </a:rPr>
              <a:t>)/</a:t>
            </a:r>
            <a:r>
              <a:rPr lang="en-US" sz="1100" b="1" dirty="0" err="1">
                <a:solidFill>
                  <a:schemeClr val="bg1"/>
                </a:solidFill>
              </a:rPr>
              <a:t>bytes_total</a:t>
            </a:r>
            <a:r>
              <a:rPr lang="en-US" sz="1100" b="1" dirty="0">
                <a:solidFill>
                  <a:schemeClr val="bg1"/>
                </a:solidFill>
              </a:rPr>
              <a:t>) </a:t>
            </a:r>
            <a:endParaRPr lang="en-US" sz="1100" b="1" dirty="0" smtClean="0">
              <a:solidFill>
                <a:schemeClr val="bg1"/>
              </a:solidFill>
            </a:endParaRPr>
          </a:p>
          <a:p>
            <a:r>
              <a:rPr lang="en-US" sz="1100" dirty="0" smtClean="0"/>
              <a:t>Thresholding score compares the current </a:t>
            </a:r>
            <a:r>
              <a:rPr lang="en-US" sz="1100" dirty="0"/>
              <a:t>traffic </a:t>
            </a:r>
            <a:r>
              <a:rPr lang="en-US" sz="1100" dirty="0" smtClean="0"/>
              <a:t>against a </a:t>
            </a:r>
            <a:r>
              <a:rPr lang="en-US" sz="1100" dirty="0"/>
              <a:t>rolling hourly </a:t>
            </a:r>
            <a:r>
              <a:rPr lang="en-US" sz="1100" dirty="0" smtClean="0"/>
              <a:t/>
            </a:r>
            <a:br>
              <a:rPr lang="en-US" sz="1100" dirty="0" smtClean="0"/>
            </a:br>
            <a:r>
              <a:rPr lang="en-US" sz="1100" dirty="0" smtClean="0"/>
              <a:t>average and </a:t>
            </a:r>
            <a:r>
              <a:rPr lang="en-US" sz="1100" dirty="0"/>
              <a:t>standard deviation from </a:t>
            </a:r>
            <a:r>
              <a:rPr lang="en-US" sz="1100" dirty="0" smtClean="0"/>
              <a:t>mean for last 30 days of data.</a:t>
            </a:r>
            <a:endParaRPr lang="en-US" sz="1100" dirty="0"/>
          </a:p>
          <a:p>
            <a:r>
              <a:rPr lang="en-US" sz="1100" dirty="0"/>
              <a:t>Bytes Ratio </a:t>
            </a:r>
            <a:r>
              <a:rPr lang="en-US" sz="1100" dirty="0" smtClean="0"/>
              <a:t>Thresholds based </a:t>
            </a:r>
            <a:r>
              <a:rPr lang="en-US" sz="1100" dirty="0"/>
              <a:t>on PCR Static </a:t>
            </a:r>
            <a:r>
              <a:rPr lang="en-US" sz="1100" dirty="0" smtClean="0"/>
              <a:t>Ratios</a:t>
            </a:r>
          </a:p>
          <a:p>
            <a:pPr lvl="1"/>
            <a:r>
              <a:rPr lang="en-US" sz="1050" b="1" dirty="0"/>
              <a:t>1.0 – pure push - FTP upload, multicast, beaconing</a:t>
            </a:r>
          </a:p>
          <a:p>
            <a:pPr lvl="1"/>
            <a:r>
              <a:rPr lang="en-US" sz="1050" b="1" dirty="0"/>
              <a:t>0.4 – 70:30 export - Sending Email</a:t>
            </a:r>
          </a:p>
          <a:p>
            <a:pPr lvl="1"/>
            <a:r>
              <a:rPr lang="en-US" sz="1050" b="1" dirty="0"/>
              <a:t>0.0 – Balanced Exchange - NTP, ARP probe</a:t>
            </a:r>
          </a:p>
          <a:p>
            <a:pPr lvl="1"/>
            <a:r>
              <a:rPr lang="en-US" sz="1050" b="1" dirty="0"/>
              <a:t>-0.5 – 3:1 import - HTTP Browsing</a:t>
            </a:r>
          </a:p>
          <a:p>
            <a:pPr lvl="1"/>
            <a:r>
              <a:rPr lang="en-US" sz="1050" b="1" dirty="0"/>
              <a:t>-1.0 – pure pull - HTTP Download</a:t>
            </a:r>
          </a:p>
          <a:p>
            <a:endParaRPr lang="en-US" sz="1100" dirty="0" smtClean="0">
              <a:solidFill>
                <a:schemeClr val="accent1"/>
              </a:solidFill>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917" y="2972457"/>
            <a:ext cx="2981471" cy="1677078"/>
          </a:xfrm>
          <a:prstGeom prst="rect">
            <a:avLst/>
          </a:prstGeom>
        </p:spPr>
      </p:pic>
      <p:sp>
        <p:nvSpPr>
          <p:cNvPr id="2" name="TextBox 1"/>
          <p:cNvSpPr txBox="1"/>
          <p:nvPr/>
        </p:nvSpPr>
        <p:spPr>
          <a:xfrm>
            <a:off x="1066034" y="4347097"/>
            <a:ext cx="2181110" cy="338554"/>
          </a:xfrm>
          <a:prstGeom prst="rect">
            <a:avLst/>
          </a:prstGeom>
          <a:noFill/>
        </p:spPr>
        <p:txBody>
          <a:bodyPr wrap="none" rtlCol="0">
            <a:spAutoFit/>
          </a:bodyPr>
          <a:lstStyle/>
          <a:p>
            <a:r>
              <a:rPr lang="en-US" b="1" dirty="0" smtClean="0">
                <a:solidFill>
                  <a:schemeClr val="bg1"/>
                </a:solidFill>
                <a:effectLst>
                  <a:glow rad="165100">
                    <a:schemeClr val="accent1">
                      <a:alpha val="40000"/>
                    </a:schemeClr>
                  </a:glow>
                </a:effectLst>
              </a:rPr>
              <a:t>RISE OF THE MACHINES</a:t>
            </a:r>
            <a:endParaRPr lang="en-US" b="1" dirty="0">
              <a:solidFill>
                <a:schemeClr val="bg1"/>
              </a:solidFill>
              <a:effectLst>
                <a:glow rad="165100">
                  <a:schemeClr val="accent1">
                    <a:alpha val="40000"/>
                  </a:schemeClr>
                </a:glow>
              </a:effectLst>
            </a:endParaRPr>
          </a:p>
        </p:txBody>
      </p:sp>
    </p:spTree>
    <p:extLst>
      <p:ext uri="{BB962C8B-B14F-4D97-AF65-F5344CB8AC3E}">
        <p14:creationId xmlns:p14="http://schemas.microsoft.com/office/powerpoint/2010/main" val="7099837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423" y="3426592"/>
            <a:ext cx="4403575" cy="1270013"/>
          </a:xfrm>
          <a:prstGeom prst="rect">
            <a:avLst/>
          </a:prstGeom>
        </p:spPr>
      </p:pic>
      <p:sp>
        <p:nvSpPr>
          <p:cNvPr id="8" name="Content Placeholder 7"/>
          <p:cNvSpPr>
            <a:spLocks noGrp="1"/>
          </p:cNvSpPr>
          <p:nvPr>
            <p:ph idx="4294967295"/>
          </p:nvPr>
        </p:nvSpPr>
        <p:spPr>
          <a:xfrm>
            <a:off x="457198" y="655910"/>
            <a:ext cx="2249908" cy="2879597"/>
          </a:xfrm>
          <a:prstGeom prst="rect">
            <a:avLst/>
          </a:prstGeom>
        </p:spPr>
        <p:txBody>
          <a:bodyPr>
            <a:noAutofit/>
          </a:bodyPr>
          <a:lstStyle/>
          <a:p>
            <a:r>
              <a:rPr lang="en-US" sz="1100" dirty="0" smtClean="0"/>
              <a:t>Visualization of the same PCR Suricata</a:t>
            </a:r>
            <a:r>
              <a:rPr lang="en-US" sz="1100" dirty="0"/>
              <a:t> </a:t>
            </a:r>
            <a:r>
              <a:rPr lang="en-US" sz="1100" dirty="0" smtClean="0"/>
              <a:t>Flow </a:t>
            </a:r>
          </a:p>
          <a:p>
            <a:r>
              <a:rPr lang="en-US" sz="1100" dirty="0" smtClean="0"/>
              <a:t>Health score based on 5 KPIs. The current traffic (</a:t>
            </a:r>
            <a:r>
              <a:rPr lang="en-US" sz="1100" dirty="0" err="1" smtClean="0"/>
              <a:t>bytes_in</a:t>
            </a:r>
            <a:r>
              <a:rPr lang="en-US" sz="1100" dirty="0" smtClean="0"/>
              <a:t>, </a:t>
            </a:r>
            <a:r>
              <a:rPr lang="en-US" sz="1100" dirty="0" err="1" smtClean="0"/>
              <a:t>bytes_out</a:t>
            </a:r>
            <a:r>
              <a:rPr lang="en-US" sz="1100" dirty="0" smtClean="0"/>
              <a:t>, </a:t>
            </a:r>
            <a:r>
              <a:rPr lang="en-US" sz="1100" dirty="0" err="1" smtClean="0"/>
              <a:t>bytes_total</a:t>
            </a:r>
            <a:r>
              <a:rPr lang="en-US" sz="1100" dirty="0" smtClean="0"/>
              <a:t>, </a:t>
            </a:r>
            <a:r>
              <a:rPr lang="en-US" sz="1100" dirty="0" err="1" smtClean="0"/>
              <a:t>packets_in</a:t>
            </a:r>
            <a:r>
              <a:rPr lang="en-US" sz="1100" dirty="0" smtClean="0"/>
              <a:t>, &amp; </a:t>
            </a:r>
            <a:r>
              <a:rPr lang="en-US" sz="1100" dirty="0" err="1" smtClean="0"/>
              <a:t>packets_out</a:t>
            </a:r>
            <a:r>
              <a:rPr lang="en-US" sz="1100" dirty="0" smtClean="0"/>
              <a:t>) compared to a rolling hourly average, and standard deviation from mean.</a:t>
            </a:r>
          </a:p>
          <a:p>
            <a:r>
              <a:rPr lang="en-US" sz="1100" dirty="0" smtClean="0"/>
              <a:t>Attempting to define ”What is normal and when is something deviating from the norm I’ve seen for 30 days?”</a:t>
            </a:r>
            <a:endParaRPr lang="en-US" sz="800" dirty="0" smtClean="0"/>
          </a:p>
          <a:p>
            <a:r>
              <a:rPr lang="en-US" sz="1100" dirty="0" smtClean="0"/>
              <a:t>Bytes Ratio based on PCR Ratio for thresholding.</a:t>
            </a:r>
          </a:p>
          <a:p>
            <a:endParaRPr lang="en-US" sz="1100" dirty="0" smtClean="0"/>
          </a:p>
          <a:p>
            <a:endParaRPr lang="en-US" sz="1100" dirty="0" smtClean="0"/>
          </a:p>
          <a:p>
            <a:endParaRPr lang="en-US" sz="1100" dirty="0"/>
          </a:p>
        </p:txBody>
      </p:sp>
      <p:sp>
        <p:nvSpPr>
          <p:cNvPr id="4" name="Title 3"/>
          <p:cNvSpPr>
            <a:spLocks noGrp="1"/>
          </p:cNvSpPr>
          <p:nvPr>
            <p:ph type="title"/>
          </p:nvPr>
        </p:nvSpPr>
        <p:spPr/>
        <p:txBody>
          <a:bodyPr/>
          <a:lstStyle/>
          <a:p>
            <a:r>
              <a:rPr lang="en-US" dirty="0"/>
              <a:t>Machine Learning - Adaptive Thresholding</a:t>
            </a:r>
          </a:p>
        </p:txBody>
      </p:sp>
      <p:sp>
        <p:nvSpPr>
          <p:cNvPr id="6" name="Slide Number Placeholder 5"/>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43</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7106" y="655910"/>
            <a:ext cx="6208293" cy="3597935"/>
          </a:xfrm>
          <a:prstGeom prst="rect">
            <a:avLst/>
          </a:prstGeom>
        </p:spPr>
      </p:pic>
    </p:spTree>
    <p:extLst>
      <p:ext uri="{BB962C8B-B14F-4D97-AF65-F5344CB8AC3E}">
        <p14:creationId xmlns:p14="http://schemas.microsoft.com/office/powerpoint/2010/main" val="13287380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44</a:t>
            </a:fld>
            <a:endParaRPr lang="en-US"/>
          </a:p>
        </p:txBody>
      </p:sp>
      <p:sp>
        <p:nvSpPr>
          <p:cNvPr id="4" name="Content Placeholder 3"/>
          <p:cNvSpPr>
            <a:spLocks noGrp="1"/>
          </p:cNvSpPr>
          <p:nvPr>
            <p:ph idx="4294967295"/>
          </p:nvPr>
        </p:nvSpPr>
        <p:spPr>
          <a:xfrm>
            <a:off x="457201" y="1027340"/>
            <a:ext cx="8229600" cy="3567283"/>
          </a:xfrm>
          <a:prstGeom prst="rect">
            <a:avLst/>
          </a:prstGeom>
        </p:spPr>
        <p:txBody>
          <a:bodyPr>
            <a:normAutofit fontScale="92500" lnSpcReduction="20000"/>
          </a:bodyPr>
          <a:lstStyle/>
          <a:p>
            <a:pPr>
              <a:lnSpc>
                <a:spcPct val="200000"/>
              </a:lnSpc>
            </a:pPr>
            <a:r>
              <a:rPr lang="en-US" sz="2400" b="1" dirty="0" smtClean="0">
                <a:solidFill>
                  <a:srgbClr val="92D050"/>
                </a:solidFill>
              </a:rPr>
              <a:t>√ </a:t>
            </a:r>
            <a:r>
              <a:rPr lang="en-US" sz="2400" dirty="0" smtClean="0"/>
              <a:t>5 </a:t>
            </a:r>
            <a:r>
              <a:rPr lang="en-US" sz="2400" dirty="0"/>
              <a:t>Step Data Science Methodology for </a:t>
            </a:r>
            <a:r>
              <a:rPr lang="en-US" sz="2400" dirty="0" smtClean="0"/>
              <a:t>Security</a:t>
            </a:r>
            <a:endParaRPr lang="en-US" sz="2400" dirty="0"/>
          </a:p>
          <a:p>
            <a:pPr>
              <a:lnSpc>
                <a:spcPct val="200000"/>
              </a:lnSpc>
            </a:pPr>
            <a:r>
              <a:rPr lang="en-US" sz="2400" b="1" dirty="0" smtClean="0">
                <a:solidFill>
                  <a:srgbClr val="92D050"/>
                </a:solidFill>
              </a:rPr>
              <a:t>√</a:t>
            </a:r>
            <a:r>
              <a:rPr lang="en-US" sz="2400" dirty="0" smtClean="0"/>
              <a:t>Descriptive </a:t>
            </a:r>
            <a:r>
              <a:rPr lang="en-US" sz="2400" dirty="0"/>
              <a:t>Statistics </a:t>
            </a:r>
            <a:endParaRPr lang="en-US" sz="2400" dirty="0" smtClean="0"/>
          </a:p>
          <a:p>
            <a:pPr>
              <a:lnSpc>
                <a:spcPct val="200000"/>
              </a:lnSpc>
            </a:pPr>
            <a:r>
              <a:rPr lang="en-US" sz="2400" b="1" dirty="0">
                <a:solidFill>
                  <a:srgbClr val="92D050"/>
                </a:solidFill>
              </a:rPr>
              <a:t>√</a:t>
            </a:r>
            <a:r>
              <a:rPr lang="en-US" sz="2400" dirty="0"/>
              <a:t>Quantitative vs Qualitative </a:t>
            </a:r>
            <a:r>
              <a:rPr lang="en-US" sz="2400" dirty="0" smtClean="0"/>
              <a:t>Analysis</a:t>
            </a:r>
            <a:endParaRPr lang="en-US" sz="2400" dirty="0"/>
          </a:p>
          <a:p>
            <a:pPr>
              <a:lnSpc>
                <a:spcPct val="200000"/>
              </a:lnSpc>
            </a:pPr>
            <a:r>
              <a:rPr lang="en-US" sz="2400" b="1" dirty="0" smtClean="0">
                <a:solidFill>
                  <a:srgbClr val="92D050"/>
                </a:solidFill>
              </a:rPr>
              <a:t>√</a:t>
            </a:r>
            <a:r>
              <a:rPr lang="en-US" sz="2400" dirty="0" smtClean="0"/>
              <a:t>Exploratory </a:t>
            </a:r>
            <a:r>
              <a:rPr lang="en-US" sz="2400" dirty="0"/>
              <a:t>Data Analysis (EDA</a:t>
            </a:r>
            <a:r>
              <a:rPr lang="en-US" sz="2400" dirty="0" smtClean="0"/>
              <a:t>)</a:t>
            </a:r>
          </a:p>
          <a:p>
            <a:pPr>
              <a:lnSpc>
                <a:spcPct val="200000"/>
              </a:lnSpc>
            </a:pPr>
            <a:r>
              <a:rPr lang="en-US" sz="2400" b="1" dirty="0" smtClean="0">
                <a:solidFill>
                  <a:srgbClr val="92D050"/>
                </a:solidFill>
              </a:rPr>
              <a:t>√</a:t>
            </a:r>
            <a:r>
              <a:rPr lang="en-US" sz="2400" dirty="0" smtClean="0"/>
              <a:t>Machine Learning </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496" y="1579328"/>
            <a:ext cx="2463305" cy="2463305"/>
          </a:xfrm>
          <a:prstGeom prst="rect">
            <a:avLst/>
          </a:prstGeom>
        </p:spPr>
      </p:pic>
    </p:spTree>
    <p:extLst>
      <p:ext uri="{BB962C8B-B14F-4D97-AF65-F5344CB8AC3E}">
        <p14:creationId xmlns:p14="http://schemas.microsoft.com/office/powerpoint/2010/main" val="9354562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3"/>
          <p:cNvSpPr>
            <a:spLocks noGrp="1"/>
          </p:cNvSpPr>
          <p:nvPr>
            <p:ph type="title"/>
          </p:nvPr>
        </p:nvSpPr>
        <p:spPr/>
        <p:txBody>
          <a:bodyPr/>
          <a:lstStyle/>
          <a:p>
            <a:r>
              <a:rPr lang="en-US" dirty="0" smtClean="0">
                <a:sym typeface="Myriad Pro" charset="0"/>
              </a:rPr>
              <a:t>Thank You</a:t>
            </a:r>
            <a:endParaRPr lang="en-US" dirty="0"/>
          </a:p>
        </p:txBody>
      </p:sp>
      <p:sp>
        <p:nvSpPr>
          <p:cNvPr id="5" name="Text Placeholder 5"/>
          <p:cNvSpPr txBox="1">
            <a:spLocks/>
          </p:cNvSpPr>
          <p:nvPr/>
        </p:nvSpPr>
        <p:spPr>
          <a:xfrm>
            <a:off x="5245100" y="3659188"/>
            <a:ext cx="3333750" cy="820737"/>
          </a:xfrm>
          <a:prstGeom prst="rect">
            <a:avLst/>
          </a:prstGeom>
        </p:spPr>
        <p:txBody>
          <a:bodyPr lIns="51426" tIns="25713" rIns="51426" bIns="25713"/>
          <a:lstStyle>
            <a:lvl1pPr marL="0" indent="0">
              <a:buNone/>
              <a:defRPr sz="4000" baseline="0"/>
            </a:lvl1pPr>
          </a:lstStyle>
          <a:p>
            <a:pPr defTabSz="514259" eaLnBrk="0" fontAlgn="auto" hangingPunct="0">
              <a:spcBef>
                <a:spcPts val="1181"/>
              </a:spcBef>
              <a:spcAft>
                <a:spcPts val="0"/>
              </a:spcAft>
              <a:buClr>
                <a:srgbClr val="FFFFFF"/>
              </a:buClr>
              <a:buSzPct val="100000"/>
              <a:defRPr/>
            </a:pPr>
            <a:endParaRPr lang="en-US" kern="0" dirty="0">
              <a:solidFill>
                <a:schemeClr val="bg1"/>
              </a:solidFill>
              <a:latin typeface="+mn-lt"/>
              <a:ea typeface="+mn-ea"/>
              <a:cs typeface="+mn-cs"/>
              <a:sym typeface="Myriad Pro" charset="0"/>
            </a:endParaRPr>
          </a:p>
        </p:txBody>
      </p:sp>
    </p:spTree>
    <p:extLst>
      <p:ext uri="{BB962C8B-B14F-4D97-AF65-F5344CB8AC3E}">
        <p14:creationId xmlns:p14="http://schemas.microsoft.com/office/powerpoint/2010/main" val="6326173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Glossary</a:t>
            </a:r>
            <a:endParaRPr lang="en-US" dirty="0"/>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46</a:t>
            </a:fld>
            <a:endParaRPr lang="en-US"/>
          </a:p>
        </p:txBody>
      </p:sp>
      <p:sp>
        <p:nvSpPr>
          <p:cNvPr id="2" name="Content Placeholder 1"/>
          <p:cNvSpPr>
            <a:spLocks noGrp="1"/>
          </p:cNvSpPr>
          <p:nvPr>
            <p:ph idx="4294967295"/>
          </p:nvPr>
        </p:nvSpPr>
        <p:spPr>
          <a:xfrm>
            <a:off x="457201" y="1082278"/>
            <a:ext cx="8229600" cy="3394472"/>
          </a:xfrm>
          <a:prstGeom prst="rect">
            <a:avLst/>
          </a:prstGeom>
        </p:spPr>
        <p:txBody>
          <a:bodyPr>
            <a:normAutofit fontScale="92500" lnSpcReduction="20000"/>
          </a:bodyPr>
          <a:lstStyle/>
          <a:p>
            <a:r>
              <a:rPr lang="en-US" dirty="0" smtClean="0"/>
              <a:t>Descriptive Statistics</a:t>
            </a:r>
          </a:p>
          <a:p>
            <a:pPr lvl="1"/>
            <a:r>
              <a:rPr lang="en-US" dirty="0" smtClean="0"/>
              <a:t>Min, Max, Median, Average(Mean), Standard Deviation, Mode</a:t>
            </a:r>
          </a:p>
          <a:p>
            <a:pPr lvl="1"/>
            <a:r>
              <a:rPr lang="en-US" dirty="0" smtClean="0"/>
              <a:t>Z-Scores</a:t>
            </a:r>
          </a:p>
          <a:p>
            <a:r>
              <a:rPr lang="en-US" dirty="0" smtClean="0"/>
              <a:t>Exploratory Data Analysis</a:t>
            </a:r>
          </a:p>
          <a:p>
            <a:pPr lvl="1"/>
            <a:r>
              <a:rPr lang="en-US" dirty="0" smtClean="0"/>
              <a:t>Searching the data and looking for relationships</a:t>
            </a:r>
          </a:p>
          <a:p>
            <a:pPr lvl="1"/>
            <a:r>
              <a:rPr lang="en-US" dirty="0" smtClean="0"/>
              <a:t>Leveraging knowledge ( lookups , reference tables )  </a:t>
            </a:r>
          </a:p>
          <a:p>
            <a:r>
              <a:rPr lang="en-US" dirty="0" smtClean="0"/>
              <a:t>Entropy</a:t>
            </a:r>
          </a:p>
          <a:p>
            <a:pPr lvl="1"/>
            <a:r>
              <a:rPr lang="en-US" dirty="0" smtClean="0"/>
              <a:t>Measurement of how mixed up something is</a:t>
            </a:r>
          </a:p>
          <a:p>
            <a:pPr lvl="2"/>
            <a:r>
              <a:rPr lang="en-US" dirty="0" smtClean="0">
                <a:solidFill>
                  <a:schemeClr val="tx1"/>
                </a:solidFill>
              </a:rPr>
              <a:t>e.g. non-numerical field such as query compared against wordlist</a:t>
            </a:r>
            <a:endParaRPr lang="en-US" dirty="0" smtClean="0"/>
          </a:p>
          <a:p>
            <a:r>
              <a:rPr lang="en-US" dirty="0" smtClean="0"/>
              <a:t>P-Values</a:t>
            </a:r>
          </a:p>
          <a:p>
            <a:pPr lvl="1"/>
            <a:r>
              <a:rPr lang="en-US" dirty="0" smtClean="0"/>
              <a:t>“The p-value is defined as the probability of obtaining a result equal to or "more extreme" than what was actually observed, when the null hypothesis is true.”</a:t>
            </a:r>
          </a:p>
        </p:txBody>
      </p:sp>
    </p:spTree>
    <p:extLst>
      <p:ext uri="{BB962C8B-B14F-4D97-AF65-F5344CB8AC3E}">
        <p14:creationId xmlns:p14="http://schemas.microsoft.com/office/powerpoint/2010/main" val="1761002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Splunk Analytics</a:t>
            </a:r>
            <a:endParaRPr lang="en-US" dirty="0"/>
          </a:p>
        </p:txBody>
      </p:sp>
      <p:sp>
        <p:nvSpPr>
          <p:cNvPr id="3" name="Slide Number Placeholder 2"/>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47</a:t>
            </a:fld>
            <a:endParaRPr lang="en-US"/>
          </a:p>
        </p:txBody>
      </p:sp>
      <p:sp>
        <p:nvSpPr>
          <p:cNvPr id="4" name="Content Placeholder 3"/>
          <p:cNvSpPr>
            <a:spLocks noGrp="1"/>
          </p:cNvSpPr>
          <p:nvPr>
            <p:ph idx="4294967295"/>
          </p:nvPr>
        </p:nvSpPr>
        <p:spPr>
          <a:xfrm>
            <a:off x="457201" y="1027340"/>
            <a:ext cx="8229600" cy="3567283"/>
          </a:xfrm>
          <a:prstGeom prst="rect">
            <a:avLst/>
          </a:prstGeom>
        </p:spPr>
        <p:txBody>
          <a:bodyPr>
            <a:normAutofit fontScale="77500" lnSpcReduction="20000"/>
          </a:bodyPr>
          <a:lstStyle/>
          <a:p>
            <a:r>
              <a:rPr lang="en-US" dirty="0" smtClean="0"/>
              <a:t>Anomalies </a:t>
            </a:r>
          </a:p>
          <a:p>
            <a:pPr lvl="1"/>
            <a:r>
              <a:rPr lang="en-US" sz="2100" dirty="0" smtClean="0">
                <a:solidFill>
                  <a:schemeClr val="accent1"/>
                </a:solidFill>
              </a:rPr>
              <a:t>Analyzes </a:t>
            </a:r>
            <a:r>
              <a:rPr lang="en-US" sz="2100" dirty="0">
                <a:solidFill>
                  <a:schemeClr val="accent1"/>
                </a:solidFill>
              </a:rPr>
              <a:t>numeric fields for their ability to predict another discrete field</a:t>
            </a:r>
            <a:r>
              <a:rPr lang="en-US" sz="2100" dirty="0" smtClean="0">
                <a:solidFill>
                  <a:schemeClr val="accent1"/>
                </a:solidFill>
              </a:rPr>
              <a:t>.</a:t>
            </a:r>
            <a:endParaRPr lang="en-US" dirty="0" smtClean="0">
              <a:solidFill>
                <a:schemeClr val="accent1"/>
              </a:solidFill>
            </a:endParaRPr>
          </a:p>
          <a:p>
            <a:r>
              <a:rPr lang="en-US" dirty="0" err="1" smtClean="0"/>
              <a:t>Anomalousvalue</a:t>
            </a:r>
            <a:r>
              <a:rPr lang="en-US" dirty="0" smtClean="0"/>
              <a:t> </a:t>
            </a:r>
          </a:p>
          <a:p>
            <a:pPr lvl="1"/>
            <a:r>
              <a:rPr lang="en-US" sz="2100" dirty="0" smtClean="0">
                <a:solidFill>
                  <a:schemeClr val="accent1"/>
                </a:solidFill>
              </a:rPr>
              <a:t>Computes </a:t>
            </a:r>
            <a:r>
              <a:rPr lang="en-US" sz="2100" dirty="0">
                <a:solidFill>
                  <a:schemeClr val="accent1"/>
                </a:solidFill>
              </a:rPr>
              <a:t>an "unexpectedness" score for an event</a:t>
            </a:r>
            <a:r>
              <a:rPr lang="en-US" sz="2100" dirty="0" smtClean="0">
                <a:solidFill>
                  <a:schemeClr val="accent1"/>
                </a:solidFill>
              </a:rPr>
              <a:t>.</a:t>
            </a:r>
            <a:endParaRPr lang="en-US" dirty="0" smtClean="0">
              <a:solidFill>
                <a:schemeClr val="accent1"/>
              </a:solidFill>
            </a:endParaRPr>
          </a:p>
          <a:p>
            <a:r>
              <a:rPr lang="en-US" dirty="0" err="1" smtClean="0"/>
              <a:t>Anomalydetection</a:t>
            </a:r>
            <a:r>
              <a:rPr lang="en-US" dirty="0" smtClean="0"/>
              <a:t> </a:t>
            </a:r>
          </a:p>
          <a:p>
            <a:pPr lvl="1"/>
            <a:r>
              <a:rPr lang="en-US" sz="2100" dirty="0" smtClean="0">
                <a:solidFill>
                  <a:schemeClr val="accent1"/>
                </a:solidFill>
              </a:rPr>
              <a:t>Finds </a:t>
            </a:r>
            <a:r>
              <a:rPr lang="en-US" sz="2100" dirty="0">
                <a:solidFill>
                  <a:schemeClr val="accent1"/>
                </a:solidFill>
              </a:rPr>
              <a:t>and summarizes irregular, or uncommon, search results</a:t>
            </a:r>
            <a:r>
              <a:rPr lang="en-US" sz="2100" dirty="0" smtClean="0">
                <a:solidFill>
                  <a:schemeClr val="accent1"/>
                </a:solidFill>
              </a:rPr>
              <a:t>.</a:t>
            </a:r>
            <a:endParaRPr lang="en-US" dirty="0" smtClean="0">
              <a:solidFill>
                <a:schemeClr val="accent1"/>
              </a:solidFill>
            </a:endParaRPr>
          </a:p>
          <a:p>
            <a:r>
              <a:rPr lang="en-US" dirty="0" smtClean="0"/>
              <a:t>Cluster </a:t>
            </a:r>
          </a:p>
          <a:p>
            <a:pPr lvl="1"/>
            <a:r>
              <a:rPr lang="en-US" sz="2100" dirty="0" smtClean="0">
                <a:solidFill>
                  <a:schemeClr val="accent1"/>
                </a:solidFill>
              </a:rPr>
              <a:t>Computes </a:t>
            </a:r>
            <a:r>
              <a:rPr lang="en-US" sz="2100" dirty="0">
                <a:solidFill>
                  <a:schemeClr val="accent1"/>
                </a:solidFill>
              </a:rPr>
              <a:t>a probability for each event and detects unusually small probabilities</a:t>
            </a:r>
            <a:r>
              <a:rPr lang="en-US" sz="2100" dirty="0" smtClean="0">
                <a:solidFill>
                  <a:schemeClr val="accent1"/>
                </a:solidFill>
              </a:rPr>
              <a:t>.</a:t>
            </a:r>
            <a:endParaRPr lang="en-US" dirty="0" smtClean="0">
              <a:solidFill>
                <a:schemeClr val="accent1"/>
              </a:solidFill>
            </a:endParaRPr>
          </a:p>
          <a:p>
            <a:r>
              <a:rPr lang="en-US" dirty="0" err="1" smtClean="0"/>
              <a:t>Kmeans</a:t>
            </a:r>
            <a:r>
              <a:rPr lang="en-US" b="1" dirty="0" smtClean="0"/>
              <a:t> </a:t>
            </a:r>
          </a:p>
          <a:p>
            <a:pPr lvl="1"/>
            <a:r>
              <a:rPr lang="en-US" sz="2100" dirty="0" smtClean="0">
                <a:solidFill>
                  <a:schemeClr val="accent1"/>
                </a:solidFill>
              </a:rPr>
              <a:t>Groups </a:t>
            </a:r>
            <a:r>
              <a:rPr lang="en-US" sz="2100" dirty="0">
                <a:solidFill>
                  <a:schemeClr val="accent1"/>
                </a:solidFill>
              </a:rPr>
              <a:t>similar events together</a:t>
            </a:r>
            <a:r>
              <a:rPr lang="en-US" sz="2100" dirty="0" smtClean="0">
                <a:solidFill>
                  <a:schemeClr val="accent1"/>
                </a:solidFill>
              </a:rPr>
              <a:t>.</a:t>
            </a:r>
            <a:endParaRPr lang="en-US" dirty="0" smtClean="0">
              <a:solidFill>
                <a:schemeClr val="accent1"/>
              </a:solidFill>
            </a:endParaRPr>
          </a:p>
          <a:p>
            <a:r>
              <a:rPr lang="en-US" dirty="0" smtClean="0"/>
              <a:t>Outlier </a:t>
            </a:r>
          </a:p>
          <a:p>
            <a:pPr lvl="1"/>
            <a:r>
              <a:rPr lang="en-US" sz="2100" dirty="0" smtClean="0">
                <a:solidFill>
                  <a:schemeClr val="accent1"/>
                </a:solidFill>
              </a:rPr>
              <a:t>Removes </a:t>
            </a:r>
            <a:r>
              <a:rPr lang="en-US" sz="2100" dirty="0">
                <a:solidFill>
                  <a:schemeClr val="accent1"/>
                </a:solidFill>
              </a:rPr>
              <a:t>outlying numerical values</a:t>
            </a:r>
            <a:r>
              <a:rPr lang="en-US" sz="2100" dirty="0" smtClean="0">
                <a:solidFill>
                  <a:schemeClr val="accent1"/>
                </a:solidFill>
              </a:rPr>
              <a:t>.</a:t>
            </a:r>
            <a:endParaRPr lang="en-US" dirty="0" smtClean="0">
              <a:solidFill>
                <a:schemeClr val="accent1"/>
              </a:solidFill>
            </a:endParaRPr>
          </a:p>
          <a:p>
            <a:r>
              <a:rPr lang="en-US" dirty="0" smtClean="0"/>
              <a:t>Rare </a:t>
            </a:r>
          </a:p>
          <a:p>
            <a:pPr lvl="1"/>
            <a:r>
              <a:rPr lang="en-US" sz="2100" dirty="0" smtClean="0">
                <a:solidFill>
                  <a:schemeClr val="accent1"/>
                </a:solidFill>
              </a:rPr>
              <a:t>Displays </a:t>
            </a:r>
            <a:r>
              <a:rPr lang="en-US" sz="2100" dirty="0">
                <a:solidFill>
                  <a:schemeClr val="accent1"/>
                </a:solidFill>
              </a:rPr>
              <a:t>the least common values of a field.</a:t>
            </a:r>
          </a:p>
          <a:p>
            <a:endParaRPr lang="en-US" dirty="0" smtClean="0"/>
          </a:p>
          <a:p>
            <a:endParaRPr lang="en-US" dirty="0" smtClean="0"/>
          </a:p>
        </p:txBody>
      </p:sp>
    </p:spTree>
    <p:extLst>
      <p:ext uri="{BB962C8B-B14F-4D97-AF65-F5344CB8AC3E}">
        <p14:creationId xmlns:p14="http://schemas.microsoft.com/office/powerpoint/2010/main" val="4841504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References &amp; Resources</a:t>
            </a:r>
            <a:endParaRPr lang="en-US" dirty="0"/>
          </a:p>
        </p:txBody>
      </p:sp>
      <p:sp>
        <p:nvSpPr>
          <p:cNvPr id="8" name="Slide Number Placeholder 7"/>
          <p:cNvSpPr>
            <a:spLocks noGrp="1"/>
          </p:cNvSpPr>
          <p:nvPr>
            <p:ph type="sldNum" sz="quarter" idx="4294967295"/>
          </p:nvPr>
        </p:nvSpPr>
        <p:spPr>
          <a:xfrm>
            <a:off x="4379699" y="4770882"/>
            <a:ext cx="385725" cy="257175"/>
          </a:xfrm>
          <a:prstGeom prst="rect">
            <a:avLst/>
          </a:prstGeom>
        </p:spPr>
        <p:txBody>
          <a:bodyPr/>
          <a:lstStyle/>
          <a:p>
            <a:fld id="{027CC8FC-DC84-4CE8-AADD-ED05D9A2A54F}" type="slidenum">
              <a:rPr lang="en-US" smtClean="0"/>
              <a:pPr/>
              <a:t>48</a:t>
            </a:fld>
            <a:endParaRPr lang="en-US"/>
          </a:p>
        </p:txBody>
      </p:sp>
      <p:sp>
        <p:nvSpPr>
          <p:cNvPr id="2" name="Content Placeholder 1"/>
          <p:cNvSpPr>
            <a:spLocks noGrp="1"/>
          </p:cNvSpPr>
          <p:nvPr>
            <p:ph idx="4294967295"/>
          </p:nvPr>
        </p:nvSpPr>
        <p:spPr>
          <a:xfrm>
            <a:off x="457201" y="1082278"/>
            <a:ext cx="8229600" cy="3394472"/>
          </a:xfrm>
          <a:prstGeom prst="rect">
            <a:avLst/>
          </a:prstGeom>
        </p:spPr>
        <p:txBody>
          <a:bodyPr>
            <a:normAutofit fontScale="77500" lnSpcReduction="20000"/>
          </a:bodyPr>
          <a:lstStyle/>
          <a:p>
            <a:r>
              <a:rPr lang="en-US" sz="1800" dirty="0" smtClean="0"/>
              <a:t>Spurious Correlations </a:t>
            </a:r>
            <a:r>
              <a:rPr lang="en-US" sz="1800" dirty="0" smtClean="0">
                <a:hlinkClick r:id="rId2"/>
              </a:rPr>
              <a:t>http</a:t>
            </a:r>
            <a:r>
              <a:rPr lang="en-US" sz="1800" dirty="0">
                <a:hlinkClick r:id="rId2"/>
              </a:rPr>
              <a:t>://</a:t>
            </a:r>
            <a:r>
              <a:rPr lang="en-US" sz="1800" dirty="0" smtClean="0">
                <a:hlinkClick r:id="rId2"/>
              </a:rPr>
              <a:t>www.tylervigen.com/spurious-correlations</a:t>
            </a:r>
            <a:endParaRPr lang="en-US" sz="1800" dirty="0" smtClean="0"/>
          </a:p>
          <a:p>
            <a:r>
              <a:rPr lang="en-US" sz="1800" dirty="0" smtClean="0"/>
              <a:t>PCR </a:t>
            </a:r>
            <a:r>
              <a:rPr lang="en-US" sz="1800" dirty="0" smtClean="0">
                <a:solidFill>
                  <a:schemeClr val="accent1"/>
                </a:solidFill>
              </a:rPr>
              <a:t>–</a:t>
            </a:r>
            <a:r>
              <a:rPr lang="en-US" sz="1800" dirty="0" smtClean="0"/>
              <a:t> A New Flow Metric </a:t>
            </a:r>
            <a:r>
              <a:rPr lang="en-US" sz="1800" dirty="0">
                <a:hlinkClick r:id="rId3"/>
              </a:rPr>
              <a:t>http://</a:t>
            </a:r>
            <a:r>
              <a:rPr lang="en-US" sz="1800" dirty="0" smtClean="0">
                <a:hlinkClick r:id="rId3"/>
              </a:rPr>
              <a:t>qosient.com/argus/presentations/Argus.FloCon.2014.PCR.Presentation.pdf</a:t>
            </a:r>
            <a:endParaRPr lang="en-US" sz="1800" dirty="0" smtClean="0"/>
          </a:p>
          <a:p>
            <a:r>
              <a:rPr lang="en-US" sz="1800" dirty="0" smtClean="0"/>
              <a:t>Data Driven Security </a:t>
            </a:r>
            <a:r>
              <a:rPr lang="en-US" sz="1800" dirty="0" smtClean="0">
                <a:hlinkClick r:id="rId4"/>
              </a:rPr>
              <a:t>http</a:t>
            </a:r>
            <a:r>
              <a:rPr lang="en-US" sz="1800" dirty="0">
                <a:hlinkClick r:id="rId4"/>
              </a:rPr>
              <a:t>://datadrivensecurity.info</a:t>
            </a:r>
            <a:r>
              <a:rPr lang="en-US" sz="1800" dirty="0" smtClean="0">
                <a:hlinkClick r:id="rId4"/>
              </a:rPr>
              <a:t>/</a:t>
            </a:r>
            <a:endParaRPr lang="en-US" sz="1800" dirty="0" smtClean="0"/>
          </a:p>
          <a:p>
            <a:r>
              <a:rPr lang="en-US" sz="1800" dirty="0" smtClean="0"/>
              <a:t>Splunk Syntax Highlighting </a:t>
            </a:r>
            <a:r>
              <a:rPr lang="en-US" sz="1800" dirty="0" smtClean="0">
                <a:hlinkClick r:id="rId5"/>
              </a:rPr>
              <a:t>http</a:t>
            </a:r>
            <a:r>
              <a:rPr lang="en-US" sz="1800" dirty="0">
                <a:hlinkClick r:id="rId5"/>
              </a:rPr>
              <a:t>://blog.metasyn.pw/splunk-syntax-highlighting</a:t>
            </a:r>
            <a:r>
              <a:rPr lang="en-US" sz="1800" dirty="0" smtClean="0">
                <a:hlinkClick r:id="rId5"/>
              </a:rPr>
              <a:t>/</a:t>
            </a:r>
            <a:endParaRPr lang="en-US" sz="1800" dirty="0" smtClean="0"/>
          </a:p>
          <a:p>
            <a:r>
              <a:rPr lang="en-US" sz="1800" dirty="0"/>
              <a:t>Doing Data Science </a:t>
            </a:r>
            <a:r>
              <a:rPr lang="en-US" sz="1800" dirty="0">
                <a:hlinkClick r:id="rId6"/>
              </a:rPr>
              <a:t>http://</a:t>
            </a:r>
            <a:r>
              <a:rPr lang="en-US" sz="1800" dirty="0" smtClean="0">
                <a:hlinkClick r:id="rId6"/>
              </a:rPr>
              <a:t>shop.oreilly.com/product/0636920028529.do</a:t>
            </a:r>
            <a:endParaRPr lang="en-US" sz="1800" dirty="0" smtClean="0"/>
          </a:p>
          <a:p>
            <a:r>
              <a:rPr lang="en-US" sz="1800" dirty="0"/>
              <a:t>Hunting the Known Unknowns (with DNS) </a:t>
            </a:r>
            <a:r>
              <a:rPr lang="en-US" sz="1800" dirty="0">
                <a:hlinkClick r:id="rId7"/>
              </a:rPr>
              <a:t>https://conf.splunk.com/speakers/2015.html#search=Kovar</a:t>
            </a:r>
            <a:r>
              <a:rPr lang="en-US" sz="1800" dirty="0" smtClean="0">
                <a:hlinkClick r:id="rId7"/>
              </a:rPr>
              <a:t>&amp;</a:t>
            </a:r>
            <a:endParaRPr lang="en-US" sz="1800" dirty="0" smtClean="0"/>
          </a:p>
          <a:p>
            <a:r>
              <a:rPr lang="en-US" sz="1800" dirty="0" smtClean="0"/>
              <a:t>Lookups, and other goodies </a:t>
            </a:r>
            <a:r>
              <a:rPr lang="en-US" sz="1800" dirty="0">
                <a:hlinkClick r:id="rId8"/>
              </a:rPr>
              <a:t>https://</a:t>
            </a:r>
            <a:r>
              <a:rPr lang="en-US" sz="1800" dirty="0" smtClean="0">
                <a:hlinkClick r:id="rId8"/>
              </a:rPr>
              <a:t>github.com/anthonygtellez/conf2016_extras</a:t>
            </a:r>
            <a:endParaRPr lang="en-US" sz="1800" dirty="0" smtClean="0"/>
          </a:p>
          <a:p>
            <a:r>
              <a:rPr lang="en-US" sz="1800" dirty="0" smtClean="0"/>
              <a:t>IDS Evasion w TTL </a:t>
            </a:r>
            <a:r>
              <a:rPr lang="en-US" sz="1800" dirty="0"/>
              <a:t>- </a:t>
            </a:r>
            <a:r>
              <a:rPr lang="en-US" sz="1800" dirty="0">
                <a:hlinkClick r:id="rId9"/>
              </a:rPr>
              <a:t>http://</a:t>
            </a:r>
            <a:r>
              <a:rPr lang="en-US" sz="1800" dirty="0" smtClean="0">
                <a:hlinkClick r:id="rId9"/>
              </a:rPr>
              <a:t>insecure.org/stf/secnet_ids/secnet_ids.html</a:t>
            </a:r>
            <a:endParaRPr lang="en-US" sz="1800" dirty="0" smtClean="0"/>
          </a:p>
          <a:p>
            <a:r>
              <a:rPr lang="en-US" sz="1800" dirty="0"/>
              <a:t>Applying Machine Learning to Network Security Monitoring </a:t>
            </a:r>
            <a:r>
              <a:rPr lang="en-US" sz="1800" dirty="0">
                <a:hlinkClick r:id="rId10"/>
              </a:rPr>
              <a:t>http://www.mlsecproject.org/#</a:t>
            </a:r>
            <a:r>
              <a:rPr lang="en-US" sz="1800" dirty="0" smtClean="0">
                <a:hlinkClick r:id="rId10"/>
              </a:rPr>
              <a:t>conference-presentations</a:t>
            </a:r>
            <a:endParaRPr lang="en-US" sz="1800" dirty="0" smtClean="0"/>
          </a:p>
          <a:p>
            <a:r>
              <a:rPr lang="en-US" sz="1800" dirty="0" err="1" smtClean="0"/>
              <a:t>Scikit</a:t>
            </a:r>
            <a:r>
              <a:rPr lang="en-US" sz="1800" dirty="0"/>
              <a:t>-Learn </a:t>
            </a:r>
            <a:r>
              <a:rPr lang="en-US" sz="1800" dirty="0">
                <a:hlinkClick r:id="rId11"/>
              </a:rPr>
              <a:t>http://scikit-learn.org</a:t>
            </a:r>
            <a:r>
              <a:rPr lang="en-US" sz="1800" dirty="0" smtClean="0">
                <a:hlinkClick r:id="rId11"/>
              </a:rPr>
              <a:t>/</a:t>
            </a:r>
            <a:endParaRPr lang="en-US" sz="1800" dirty="0" smtClean="0"/>
          </a:p>
          <a:p>
            <a:r>
              <a:rPr lang="en-US" sz="1800" dirty="0" smtClean="0"/>
              <a:t>Machine </a:t>
            </a:r>
            <a:r>
              <a:rPr lang="en-US" sz="1800" dirty="0"/>
              <a:t>Learning Toolkit </a:t>
            </a:r>
            <a:r>
              <a:rPr lang="en-US" sz="1800" dirty="0">
                <a:hlinkClick r:id="rId12"/>
              </a:rPr>
              <a:t>https://splunkbase.splunk.com/app/2890</a:t>
            </a:r>
            <a:r>
              <a:rPr lang="en-US" sz="1800" dirty="0" smtClean="0">
                <a:hlinkClick r:id="rId12"/>
              </a:rPr>
              <a:t>/</a:t>
            </a:r>
            <a:endParaRPr lang="en-US" sz="1800" dirty="0" smtClean="0"/>
          </a:p>
          <a:p>
            <a:r>
              <a:rPr lang="en-US" sz="1800" dirty="0"/>
              <a:t>URL Toolbox </a:t>
            </a:r>
            <a:r>
              <a:rPr lang="en-US" sz="1800" dirty="0">
                <a:hlinkClick r:id="rId13"/>
              </a:rPr>
              <a:t>https://splunkbase.splunk.com/app/2734</a:t>
            </a:r>
            <a:r>
              <a:rPr lang="en-US" sz="1800" dirty="0" smtClean="0">
                <a:hlinkClick r:id="rId13"/>
              </a:rPr>
              <a:t>/</a:t>
            </a:r>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p:txBody>
      </p:sp>
    </p:spTree>
    <p:extLst>
      <p:ext uri="{BB962C8B-B14F-4D97-AF65-F5344CB8AC3E}">
        <p14:creationId xmlns:p14="http://schemas.microsoft.com/office/powerpoint/2010/main" val="301326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4"/>
          <p:cNvSpPr>
            <a:spLocks noGrp="1"/>
          </p:cNvSpPr>
          <p:nvPr>
            <p:ph type="title"/>
          </p:nvPr>
        </p:nvSpPr>
        <p:spPr/>
        <p:txBody>
          <a:bodyPr/>
          <a:lstStyle/>
          <a:p>
            <a:r>
              <a:rPr lang="en-US" dirty="0"/>
              <a:t>What is Data Science?</a:t>
            </a:r>
          </a:p>
        </p:txBody>
      </p:sp>
      <p:sp>
        <p:nvSpPr>
          <p:cNvPr id="38915" name="Content Placeholder 8"/>
          <p:cNvSpPr>
            <a:spLocks noGrp="1"/>
          </p:cNvSpPr>
          <p:nvPr>
            <p:ph idx="13"/>
          </p:nvPr>
        </p:nvSpPr>
        <p:spPr/>
        <p:txBody>
          <a:bodyPr/>
          <a:lstStyle/>
          <a:p>
            <a:r>
              <a:rPr lang="en-US" sz="2800" dirty="0"/>
              <a:t>“Data science is the civil engineering of data. Its acolytes possess a practical knowledge of tools and materials, coupled with a theoretical understanding of what’s possible</a:t>
            </a:r>
            <a:r>
              <a:rPr lang="en-US" sz="2800" dirty="0" smtClean="0"/>
              <a:t>.”</a:t>
            </a:r>
            <a:r>
              <a:rPr lang="en-US" sz="2800" dirty="0"/>
              <a:t>	</a:t>
            </a:r>
            <a:endParaRPr lang="en-US" sz="2800" i="1" dirty="0"/>
          </a:p>
        </p:txBody>
      </p:sp>
      <p:sp>
        <p:nvSpPr>
          <p:cNvPr id="2" name="Slide Number Placeholder 1"/>
          <p:cNvSpPr>
            <a:spLocks noGrp="1"/>
          </p:cNvSpPr>
          <p:nvPr>
            <p:ph type="sldNum" sz="quarter" idx="14"/>
          </p:nvPr>
        </p:nvSpPr>
        <p:spPr/>
        <p:txBody>
          <a:bodyPr/>
          <a:lstStyle/>
          <a:p>
            <a:fld id="{4821D795-FE12-2247-BAA5-F1F065BE8D34}" type="slidenum">
              <a:rPr lang="en-US" smtClean="0"/>
              <a:pPr/>
              <a:t>5</a:t>
            </a:fld>
            <a:endParaRPr lang="en-US" dirty="0"/>
          </a:p>
        </p:txBody>
      </p:sp>
      <p:sp>
        <p:nvSpPr>
          <p:cNvPr id="38916" name="TextBox 3"/>
          <p:cNvSpPr txBox="1">
            <a:spLocks noChangeArrowheads="1"/>
          </p:cNvSpPr>
          <p:nvPr/>
        </p:nvSpPr>
        <p:spPr bwMode="auto">
          <a:xfrm>
            <a:off x="3976777" y="3386138"/>
            <a:ext cx="422742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pPr lvl="0" algn="ctr">
              <a:spcBef>
                <a:spcPts val="675"/>
              </a:spcBef>
              <a:buSzPct val="80000"/>
            </a:pPr>
            <a:r>
              <a:rPr lang="en-US" sz="2400" dirty="0">
                <a:solidFill>
                  <a:prstClr val="white"/>
                </a:solidFill>
                <a:latin typeface="Calibri"/>
              </a:rPr>
              <a:t>-</a:t>
            </a:r>
            <a:r>
              <a:rPr lang="en-US" sz="2400" i="1" dirty="0">
                <a:solidFill>
                  <a:prstClr val="white"/>
                </a:solidFill>
                <a:latin typeface="Calibri"/>
              </a:rPr>
              <a:t>Mike Driscoll CEO, </a:t>
            </a:r>
            <a:r>
              <a:rPr lang="en-US" sz="2400" i="1" dirty="0" err="1">
                <a:solidFill>
                  <a:prstClr val="white"/>
                </a:solidFill>
                <a:latin typeface="Calibri"/>
              </a:rPr>
              <a:t>Metamarket</a:t>
            </a:r>
            <a:endParaRPr lang="en-US" sz="2400" i="1" dirty="0">
              <a:solidFill>
                <a:prstClr val="white"/>
              </a:solidFill>
              <a:latin typeface="Calibri"/>
            </a:endParaRPr>
          </a:p>
        </p:txBody>
      </p:sp>
    </p:spTree>
    <p:extLst>
      <p:ext uri="{BB962C8B-B14F-4D97-AF65-F5344CB8AC3E}">
        <p14:creationId xmlns:p14="http://schemas.microsoft.com/office/powerpoint/2010/main" val="123745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3"/>
          <p:cNvSpPr>
            <a:spLocks noGrp="1"/>
          </p:cNvSpPr>
          <p:nvPr>
            <p:ph type="title"/>
          </p:nvPr>
        </p:nvSpPr>
        <p:spPr/>
        <p:txBody>
          <a:bodyPr/>
          <a:lstStyle/>
          <a:p>
            <a:r>
              <a:rPr lang="en-US" dirty="0" smtClean="0"/>
              <a:t>Agenda</a:t>
            </a:r>
            <a:endParaRPr lang="en-US" dirty="0"/>
          </a:p>
        </p:txBody>
      </p:sp>
      <p:sp>
        <p:nvSpPr>
          <p:cNvPr id="15363" name="Content Placeholder 6"/>
          <p:cNvSpPr>
            <a:spLocks noGrp="1"/>
          </p:cNvSpPr>
          <p:nvPr>
            <p:ph sz="quarter" idx="14"/>
          </p:nvPr>
        </p:nvSpPr>
        <p:spPr>
          <a:xfrm>
            <a:off x="483080" y="1205588"/>
            <a:ext cx="5870033" cy="3400226"/>
          </a:xfrm>
        </p:spPr>
        <p:txBody>
          <a:bodyPr/>
          <a:lstStyle/>
          <a:p>
            <a:pPr marL="257129" lvl="0" indent="-257129">
              <a:buBlip>
                <a:blip r:embed="rId2"/>
              </a:buBlip>
            </a:pPr>
            <a:r>
              <a:rPr lang="en-US" sz="2400" dirty="0" smtClean="0">
                <a:solidFill>
                  <a:srgbClr val="000000"/>
                </a:solidFill>
                <a:ea typeface=""/>
                <a:cs typeface=""/>
              </a:rPr>
              <a:t>Data </a:t>
            </a:r>
            <a:r>
              <a:rPr lang="en-US" sz="2400" dirty="0">
                <a:solidFill>
                  <a:srgbClr val="000000"/>
                </a:solidFill>
                <a:ea typeface=""/>
                <a:cs typeface=""/>
              </a:rPr>
              <a:t>Science Methodology for </a:t>
            </a:r>
            <a:r>
              <a:rPr lang="en-US" sz="2400" dirty="0" smtClean="0">
                <a:solidFill>
                  <a:srgbClr val="000000"/>
                </a:solidFill>
                <a:ea typeface=""/>
                <a:cs typeface=""/>
              </a:rPr>
              <a:t>Security Ops</a:t>
            </a:r>
          </a:p>
          <a:p>
            <a:pPr marL="257129" lvl="0" indent="-257129">
              <a:buBlip>
                <a:blip r:embed="rId2"/>
              </a:buBlip>
            </a:pPr>
            <a:r>
              <a:rPr lang="en-US" sz="2400" dirty="0" smtClean="0">
                <a:solidFill>
                  <a:srgbClr val="000000"/>
                </a:solidFill>
                <a:ea typeface=""/>
                <a:cs typeface=""/>
              </a:rPr>
              <a:t>Quantitative </a:t>
            </a:r>
            <a:r>
              <a:rPr lang="en-US" sz="2400" dirty="0">
                <a:solidFill>
                  <a:srgbClr val="000000"/>
                </a:solidFill>
                <a:ea typeface=""/>
                <a:cs typeface=""/>
              </a:rPr>
              <a:t>vs Qualitative Analysis</a:t>
            </a:r>
          </a:p>
          <a:p>
            <a:pPr marL="257129" indent="-257129">
              <a:buBlip>
                <a:blip r:embed="rId2"/>
              </a:buBlip>
            </a:pPr>
            <a:r>
              <a:rPr lang="en-US" sz="2400" dirty="0" smtClean="0">
                <a:solidFill>
                  <a:srgbClr val="000000"/>
                </a:solidFill>
                <a:ea typeface=""/>
                <a:cs typeface=""/>
              </a:rPr>
              <a:t>Exploratory </a:t>
            </a:r>
            <a:r>
              <a:rPr lang="en-US" sz="2400" dirty="0">
                <a:solidFill>
                  <a:srgbClr val="000000"/>
                </a:solidFill>
                <a:ea typeface=""/>
                <a:cs typeface=""/>
              </a:rPr>
              <a:t>Data Analysis (EDA</a:t>
            </a:r>
            <a:r>
              <a:rPr lang="en-US" sz="2400" dirty="0" smtClean="0">
                <a:solidFill>
                  <a:srgbClr val="000000"/>
                </a:solidFill>
                <a:ea typeface=""/>
                <a:cs typeface=""/>
              </a:rPr>
              <a:t>)</a:t>
            </a:r>
          </a:p>
          <a:p>
            <a:pPr marL="257129" lvl="0" indent="-257129">
              <a:buBlip>
                <a:blip r:embed="rId2"/>
              </a:buBlip>
            </a:pPr>
            <a:r>
              <a:rPr lang="en-US" sz="2400" dirty="0" smtClean="0">
                <a:solidFill>
                  <a:srgbClr val="000000"/>
                </a:solidFill>
                <a:ea typeface=""/>
                <a:cs typeface=""/>
              </a:rPr>
              <a:t>Machine Learning</a:t>
            </a:r>
            <a:endParaRPr lang="en-US" sz="2400" dirty="0">
              <a:solidFill>
                <a:srgbClr val="000000"/>
              </a:solidFill>
              <a:ea typeface=""/>
              <a:cs typeface=""/>
            </a:endParaRPr>
          </a:p>
        </p:txBody>
      </p:sp>
      <p:sp>
        <p:nvSpPr>
          <p:cNvPr id="2" name="Slide Number Placeholder 1"/>
          <p:cNvSpPr>
            <a:spLocks noGrp="1"/>
          </p:cNvSpPr>
          <p:nvPr>
            <p:ph type="sldNum" sz="quarter" idx="15"/>
          </p:nvPr>
        </p:nvSpPr>
        <p:spPr/>
        <p:txBody>
          <a:bodyPr/>
          <a:lstStyle/>
          <a:p>
            <a:fld id="{EC3E9CF1-D74C-C84C-BFDE-2F04DF0BE563}" type="slidenum">
              <a:rPr lang="en-US" smtClean="0"/>
              <a:pPr/>
              <a:t>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113" y="1541643"/>
            <a:ext cx="2488807" cy="2728115"/>
          </a:xfrm>
          <a:prstGeom prst="rect">
            <a:avLst/>
          </a:prstGeom>
        </p:spPr>
      </p:pic>
    </p:spTree>
    <p:extLst>
      <p:ext uri="{BB962C8B-B14F-4D97-AF65-F5344CB8AC3E}">
        <p14:creationId xmlns:p14="http://schemas.microsoft.com/office/powerpoint/2010/main" val="2038580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Data Analysis</a:t>
            </a:r>
            <a:endParaRPr lang="en-US" dirty="0"/>
          </a:p>
        </p:txBody>
      </p:sp>
      <p:sp>
        <p:nvSpPr>
          <p:cNvPr id="3" name="Content Placeholder 2"/>
          <p:cNvSpPr>
            <a:spLocks noGrp="1"/>
          </p:cNvSpPr>
          <p:nvPr>
            <p:ph sz="quarter" idx="14"/>
          </p:nvPr>
        </p:nvSpPr>
        <p:spPr>
          <a:xfrm>
            <a:off x="288837" y="980197"/>
            <a:ext cx="4711734" cy="3557179"/>
          </a:xfrm>
        </p:spPr>
        <p:txBody>
          <a:bodyPr/>
          <a:lstStyle/>
          <a:p>
            <a:pPr>
              <a:buFont typeface="Arial" charset="0"/>
              <a:buChar char="•"/>
            </a:pPr>
            <a:r>
              <a:rPr lang="en-US" sz="1800" dirty="0"/>
              <a:t>Information Overload</a:t>
            </a:r>
          </a:p>
          <a:p>
            <a:pPr lvl="1">
              <a:buFont typeface="Arial" charset="0"/>
              <a:buChar char="•"/>
            </a:pPr>
            <a:r>
              <a:rPr lang="en-US" sz="1800" dirty="0"/>
              <a:t>IDS alerts, Virus Scans, tools.</a:t>
            </a:r>
          </a:p>
          <a:p>
            <a:pPr>
              <a:buFont typeface="Arial" charset="0"/>
              <a:buChar char="•"/>
            </a:pPr>
            <a:r>
              <a:rPr lang="en-US" sz="1800" dirty="0"/>
              <a:t>Multidisciplinary approach is needed for next gen problems</a:t>
            </a:r>
          </a:p>
          <a:p>
            <a:pPr lvl="1">
              <a:buFont typeface="Arial" charset="0"/>
              <a:buChar char="•"/>
            </a:pPr>
            <a:r>
              <a:rPr lang="en-US" sz="1800" dirty="0"/>
              <a:t>SIEM alone, ML alone, are not enough without SME.</a:t>
            </a:r>
          </a:p>
          <a:p>
            <a:pPr>
              <a:buFont typeface="Arial" charset="0"/>
              <a:buChar char="•"/>
            </a:pPr>
            <a:r>
              <a:rPr lang="en-US" sz="1800" dirty="0"/>
              <a:t>Our goal is to empower security analysts to reach the middle using statistical techniques built into </a:t>
            </a:r>
            <a:r>
              <a:rPr lang="en-US" sz="1800" dirty="0" smtClean="0"/>
              <a:t>many SIEMs.</a:t>
            </a:r>
            <a:endParaRPr lang="en-US" sz="1800" dirty="0"/>
          </a:p>
          <a:p>
            <a:pPr>
              <a:buFont typeface="Arial" charset="0"/>
              <a:buChar char="•"/>
            </a:pPr>
            <a:r>
              <a:rPr lang="en-US" sz="1800" b="1" dirty="0">
                <a:solidFill>
                  <a:srgbClr val="FF0000"/>
                </a:solidFill>
              </a:rPr>
              <a:t>Everyone is capable of becoming a unicorn.</a:t>
            </a:r>
          </a:p>
          <a:p>
            <a:endParaRPr lang="en-US" sz="1800" dirty="0"/>
          </a:p>
        </p:txBody>
      </p:sp>
      <p:sp>
        <p:nvSpPr>
          <p:cNvPr id="4" name="Slide Number Placeholder 3"/>
          <p:cNvSpPr>
            <a:spLocks noGrp="1"/>
          </p:cNvSpPr>
          <p:nvPr>
            <p:ph type="sldNum" sz="quarter" idx="15"/>
          </p:nvPr>
        </p:nvSpPr>
        <p:spPr/>
        <p:txBody>
          <a:bodyPr/>
          <a:lstStyle/>
          <a:p>
            <a:fld id="{4821D795-FE12-2247-BAA5-F1F065BE8D34}" type="slidenum">
              <a:rPr lang="en-US" smtClean="0"/>
              <a:pPr/>
              <a:t>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351" y="1061239"/>
            <a:ext cx="4170649" cy="3395093"/>
          </a:xfrm>
          <a:prstGeom prst="rect">
            <a:avLst/>
          </a:prstGeom>
        </p:spPr>
      </p:pic>
    </p:spTree>
    <p:extLst>
      <p:ext uri="{BB962C8B-B14F-4D97-AF65-F5344CB8AC3E}">
        <p14:creationId xmlns:p14="http://schemas.microsoft.com/office/powerpoint/2010/main" val="1475098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99" y="2261296"/>
            <a:ext cx="4764301" cy="237965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9584"/>
            <a:ext cx="4829695" cy="2534193"/>
          </a:xfrm>
          <a:prstGeom prst="rect">
            <a:avLst/>
          </a:prstGeom>
        </p:spPr>
      </p:pic>
      <p:sp>
        <p:nvSpPr>
          <p:cNvPr id="2" name="Title 1"/>
          <p:cNvSpPr>
            <a:spLocks noGrp="1"/>
          </p:cNvSpPr>
          <p:nvPr>
            <p:ph type="title"/>
          </p:nvPr>
        </p:nvSpPr>
        <p:spPr/>
        <p:txBody>
          <a:bodyPr/>
          <a:lstStyle/>
          <a:p>
            <a:r>
              <a:rPr lang="en-US" dirty="0"/>
              <a:t>Correlation != Causation </a:t>
            </a:r>
            <a:r>
              <a:rPr lang="en-US" dirty="0">
                <a:sym typeface="Wingdings"/>
              </a:rPr>
              <a:t></a:t>
            </a:r>
            <a:endParaRPr lang="en-US" dirty="0"/>
          </a:p>
        </p:txBody>
      </p:sp>
      <p:sp>
        <p:nvSpPr>
          <p:cNvPr id="4" name="Slide Number Placeholder 3"/>
          <p:cNvSpPr>
            <a:spLocks noGrp="1"/>
          </p:cNvSpPr>
          <p:nvPr>
            <p:ph type="sldNum" sz="quarter" idx="15"/>
          </p:nvPr>
        </p:nvSpPr>
        <p:spPr/>
        <p:txBody>
          <a:bodyPr/>
          <a:lstStyle/>
          <a:p>
            <a:fld id="{4821D795-FE12-2247-BAA5-F1F065BE8D34}" type="slidenum">
              <a:rPr lang="en-US" smtClean="0"/>
              <a:pPr/>
              <a:t>8</a:t>
            </a:fld>
            <a:endParaRPr lang="en-US" dirty="0"/>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31796" y1="84900" x2="31796" y2="84900"/>
                        <a14:foregroundMark x1="7524" y1="86895" x2="7524" y2="86895"/>
                        <a14:foregroundMark x1="7524" y1="95157" x2="7524" y2="95157"/>
                        <a14:foregroundMark x1="61650" y1="84330" x2="61408" y2="84615"/>
                        <a14:foregroundMark x1="77670" y1="30484" x2="77670" y2="30484"/>
                        <a14:foregroundMark x1="39078" y1="83761" x2="39078" y2="83761"/>
                      </a14:backgroundRemoval>
                    </a14:imgEffect>
                  </a14:imgLayer>
                </a14:imgProps>
              </a:ext>
              <a:ext uri="{28A0092B-C50C-407E-A947-70E740481C1C}">
                <a14:useLocalDpi xmlns:a14="http://schemas.microsoft.com/office/drawing/2010/main" val="0"/>
              </a:ext>
            </a:extLst>
          </a:blip>
          <a:stretch>
            <a:fillRect/>
          </a:stretch>
        </p:blipFill>
        <p:spPr>
          <a:xfrm>
            <a:off x="0" y="2758786"/>
            <a:ext cx="2355273" cy="2006555"/>
          </a:xfrm>
          <a:prstGeom prst="rect">
            <a:avLst/>
          </a:prstGeom>
        </p:spPr>
      </p:pic>
      <p:sp>
        <p:nvSpPr>
          <p:cNvPr id="8" name="Rectangle 7"/>
          <p:cNvSpPr/>
          <p:nvPr/>
        </p:nvSpPr>
        <p:spPr>
          <a:xfrm>
            <a:off x="4829695" y="811541"/>
            <a:ext cx="4142849" cy="1323439"/>
          </a:xfrm>
          <a:prstGeom prst="rect">
            <a:avLst/>
          </a:prstGeom>
        </p:spPr>
        <p:txBody>
          <a:bodyPr wrap="square">
            <a:spAutoFit/>
          </a:bodyPr>
          <a:lstStyle/>
          <a:p>
            <a:pPr>
              <a:buFont typeface="Arial" charset="0"/>
              <a:buChar char="•"/>
            </a:pPr>
            <a:r>
              <a:rPr lang="en-US" dirty="0"/>
              <a:t>Correlating some data may be a waste of time if you don’t have an understanding of what the data represents.</a:t>
            </a:r>
          </a:p>
          <a:p>
            <a:pPr>
              <a:buFont typeface="Arial" charset="0"/>
              <a:buChar char="•"/>
            </a:pPr>
            <a:endParaRPr lang="en-US" dirty="0">
              <a:solidFill>
                <a:srgbClr val="FF0000"/>
              </a:solidFill>
            </a:endParaRPr>
          </a:p>
          <a:p>
            <a:endParaRPr lang="en-US" dirty="0"/>
          </a:p>
        </p:txBody>
      </p:sp>
      <p:sp>
        <p:nvSpPr>
          <p:cNvPr id="9" name="Rectangle 8"/>
          <p:cNvSpPr/>
          <p:nvPr/>
        </p:nvSpPr>
        <p:spPr>
          <a:xfrm>
            <a:off x="2189849" y="4180566"/>
            <a:ext cx="4572000" cy="584775"/>
          </a:xfrm>
          <a:prstGeom prst="rect">
            <a:avLst/>
          </a:prstGeom>
        </p:spPr>
        <p:txBody>
          <a:bodyPr>
            <a:spAutoFit/>
          </a:bodyPr>
          <a:lstStyle/>
          <a:p>
            <a:r>
              <a:rPr lang="en-US" dirty="0"/>
              <a:t>A good example of why you need a SME</a:t>
            </a:r>
          </a:p>
          <a:p>
            <a:endParaRPr lang="en-US" dirty="0"/>
          </a:p>
        </p:txBody>
      </p:sp>
    </p:spTree>
    <p:extLst>
      <p:ext uri="{BB962C8B-B14F-4D97-AF65-F5344CB8AC3E}">
        <p14:creationId xmlns:p14="http://schemas.microsoft.com/office/powerpoint/2010/main" val="11182938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4821D795-FE12-2247-BAA5-F1F065BE8D34}" type="slidenum">
              <a:rPr lang="en-US" smtClean="0"/>
              <a:pPr/>
              <a:t>9</a:t>
            </a:fld>
            <a:endParaRPr lang="en-US" dirty="0"/>
          </a:p>
        </p:txBody>
      </p:sp>
      <p:sp>
        <p:nvSpPr>
          <p:cNvPr id="5" name="Title 3"/>
          <p:cNvSpPr>
            <a:spLocks noGrp="1"/>
          </p:cNvSpPr>
          <p:nvPr>
            <p:ph type="title"/>
          </p:nvPr>
        </p:nvSpPr>
        <p:spPr>
          <a:xfrm>
            <a:off x="0" y="10287"/>
            <a:ext cx="9144000" cy="857250"/>
          </a:xfrm>
        </p:spPr>
        <p:txBody>
          <a:bodyPr>
            <a:noAutofit/>
          </a:bodyPr>
          <a:lstStyle/>
          <a:p>
            <a:r>
              <a:rPr lang="en-US" sz="2800" dirty="0" smtClean="0"/>
              <a:t>5 </a:t>
            </a:r>
            <a:r>
              <a:rPr lang="en-US" sz="2800" dirty="0"/>
              <a:t>Step Data Science Methodology for </a:t>
            </a:r>
            <a:r>
              <a:rPr lang="en-US" sz="2800" dirty="0" smtClean="0"/>
              <a:t>Security </a:t>
            </a:r>
            <a:r>
              <a:rPr lang="en-US" sz="2800" dirty="0"/>
              <a:t>OPS</a:t>
            </a:r>
          </a:p>
        </p:txBody>
      </p:sp>
      <p:grpSp>
        <p:nvGrpSpPr>
          <p:cNvPr id="6" name="Group 5"/>
          <p:cNvGrpSpPr/>
          <p:nvPr/>
        </p:nvGrpSpPr>
        <p:grpSpPr>
          <a:xfrm>
            <a:off x="672345" y="1082279"/>
            <a:ext cx="5483410" cy="447698"/>
            <a:chOff x="672345" y="1082279"/>
            <a:chExt cx="5483410" cy="447698"/>
          </a:xfrm>
        </p:grpSpPr>
        <p:sp>
          <p:nvSpPr>
            <p:cNvPr id="7" name="AutoShape 2"/>
            <p:cNvSpPr>
              <a:spLocks noChangeArrowheads="1"/>
            </p:cNvSpPr>
            <p:nvPr/>
          </p:nvSpPr>
          <p:spPr bwMode="gray">
            <a:xfrm>
              <a:off x="672345" y="1082279"/>
              <a:ext cx="809811" cy="447698"/>
            </a:xfrm>
            <a:prstGeom prst="roundRect">
              <a:avLst>
                <a:gd name="adj" fmla="val 9894"/>
              </a:avLst>
            </a:prstGeom>
            <a:solidFill>
              <a:srgbClr val="FF0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1</a:t>
              </a:r>
              <a:endParaRPr lang="en-US" kern="0" dirty="0">
                <a:solidFill>
                  <a:srgbClr val="FFFFFF"/>
                </a:solidFill>
                <a:latin typeface="+mj-lt"/>
                <a:ea typeface="+mn-ea"/>
                <a:cs typeface="+mn-cs"/>
                <a:sym typeface="Myriad Pro" charset="0"/>
              </a:endParaRPr>
            </a:p>
          </p:txBody>
        </p:sp>
        <p:sp>
          <p:nvSpPr>
            <p:cNvPr id="8" name="TextBox 7"/>
            <p:cNvSpPr txBox="1"/>
            <p:nvPr/>
          </p:nvSpPr>
          <p:spPr>
            <a:xfrm>
              <a:off x="1482155" y="1136851"/>
              <a:ext cx="4673600" cy="338554"/>
            </a:xfrm>
            <a:prstGeom prst="rect">
              <a:avLst/>
            </a:prstGeom>
            <a:noFill/>
          </p:spPr>
          <p:txBody>
            <a:bodyPr wrap="square" rtlCol="0">
              <a:spAutoFit/>
            </a:bodyPr>
            <a:lstStyle/>
            <a:p>
              <a:r>
                <a:rPr lang="en-US" dirty="0" smtClean="0"/>
                <a:t>Scope relevant machine data to onboard.</a:t>
              </a:r>
              <a:endParaRPr lang="en-US" dirty="0"/>
            </a:p>
          </p:txBody>
        </p:sp>
      </p:grpSp>
      <p:grpSp>
        <p:nvGrpSpPr>
          <p:cNvPr id="9" name="Group 8"/>
          <p:cNvGrpSpPr/>
          <p:nvPr/>
        </p:nvGrpSpPr>
        <p:grpSpPr>
          <a:xfrm>
            <a:off x="1077250" y="1664985"/>
            <a:ext cx="5939118" cy="447698"/>
            <a:chOff x="1077250" y="1664985"/>
            <a:chExt cx="5939118" cy="447698"/>
          </a:xfrm>
        </p:grpSpPr>
        <p:sp>
          <p:nvSpPr>
            <p:cNvPr id="10" name="AutoShape 2"/>
            <p:cNvSpPr>
              <a:spLocks noChangeArrowheads="1"/>
            </p:cNvSpPr>
            <p:nvPr/>
          </p:nvSpPr>
          <p:spPr bwMode="gray">
            <a:xfrm>
              <a:off x="1077250" y="1664985"/>
              <a:ext cx="809811" cy="447698"/>
            </a:xfrm>
            <a:prstGeom prst="roundRect">
              <a:avLst>
                <a:gd name="adj" fmla="val 9894"/>
              </a:avLst>
            </a:prstGeom>
            <a:solidFill>
              <a:srgbClr val="FFC00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2</a:t>
              </a:r>
              <a:endParaRPr lang="en-US" kern="0" dirty="0">
                <a:solidFill>
                  <a:srgbClr val="FFFFFF"/>
                </a:solidFill>
                <a:latin typeface="+mj-lt"/>
                <a:ea typeface="+mn-ea"/>
                <a:cs typeface="+mn-cs"/>
                <a:sym typeface="Myriad Pro" charset="0"/>
              </a:endParaRPr>
            </a:p>
          </p:txBody>
        </p:sp>
        <p:sp>
          <p:nvSpPr>
            <p:cNvPr id="11" name="TextBox 10"/>
            <p:cNvSpPr txBox="1"/>
            <p:nvPr/>
          </p:nvSpPr>
          <p:spPr>
            <a:xfrm>
              <a:off x="1887060" y="1710844"/>
              <a:ext cx="5129308" cy="338554"/>
            </a:xfrm>
            <a:prstGeom prst="rect">
              <a:avLst/>
            </a:prstGeom>
            <a:noFill/>
          </p:spPr>
          <p:txBody>
            <a:bodyPr wrap="square" rtlCol="0">
              <a:spAutoFit/>
            </a:bodyPr>
            <a:lstStyle/>
            <a:p>
              <a:r>
                <a:rPr lang="en-US" dirty="0" smtClean="0"/>
                <a:t>Collect requirements and validate relevant machine data.</a:t>
              </a:r>
              <a:endParaRPr lang="en-US" dirty="0"/>
            </a:p>
          </p:txBody>
        </p:sp>
      </p:grpSp>
      <p:grpSp>
        <p:nvGrpSpPr>
          <p:cNvPr id="12" name="Group 11"/>
          <p:cNvGrpSpPr/>
          <p:nvPr/>
        </p:nvGrpSpPr>
        <p:grpSpPr>
          <a:xfrm>
            <a:off x="1482155" y="2247691"/>
            <a:ext cx="5483410" cy="447698"/>
            <a:chOff x="1482155" y="2247691"/>
            <a:chExt cx="5483410" cy="447698"/>
          </a:xfrm>
        </p:grpSpPr>
        <p:sp>
          <p:nvSpPr>
            <p:cNvPr id="13" name="AutoShape 2"/>
            <p:cNvSpPr>
              <a:spLocks noChangeArrowheads="1"/>
            </p:cNvSpPr>
            <p:nvPr/>
          </p:nvSpPr>
          <p:spPr bwMode="gray">
            <a:xfrm>
              <a:off x="1482155" y="2247691"/>
              <a:ext cx="809811" cy="447698"/>
            </a:xfrm>
            <a:prstGeom prst="roundRect">
              <a:avLst>
                <a:gd name="adj" fmla="val 9894"/>
              </a:avLst>
            </a:prstGeom>
            <a:solidFill>
              <a:srgbClr val="92D05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3</a:t>
              </a:r>
              <a:endParaRPr lang="en-US" kern="0" dirty="0">
                <a:solidFill>
                  <a:srgbClr val="FFFFFF"/>
                </a:solidFill>
                <a:latin typeface="+mj-lt"/>
                <a:ea typeface="+mn-ea"/>
                <a:cs typeface="+mn-cs"/>
                <a:sym typeface="Myriad Pro" charset="0"/>
              </a:endParaRPr>
            </a:p>
          </p:txBody>
        </p:sp>
        <p:sp>
          <p:nvSpPr>
            <p:cNvPr id="14" name="TextBox 13"/>
            <p:cNvSpPr txBox="1"/>
            <p:nvPr/>
          </p:nvSpPr>
          <p:spPr>
            <a:xfrm>
              <a:off x="2291965" y="2297443"/>
              <a:ext cx="4673600" cy="338554"/>
            </a:xfrm>
            <a:prstGeom prst="rect">
              <a:avLst/>
            </a:prstGeom>
            <a:noFill/>
          </p:spPr>
          <p:txBody>
            <a:bodyPr wrap="square" rtlCol="0">
              <a:spAutoFit/>
            </a:bodyPr>
            <a:lstStyle/>
            <a:p>
              <a:r>
                <a:rPr lang="en-US" dirty="0" smtClean="0"/>
                <a:t>Exploratory Data Analysis. (Searching &amp; Visualizing!)</a:t>
              </a:r>
              <a:endParaRPr lang="en-US" dirty="0"/>
            </a:p>
          </p:txBody>
        </p:sp>
      </p:grpSp>
      <p:grpSp>
        <p:nvGrpSpPr>
          <p:cNvPr id="15" name="Group 14"/>
          <p:cNvGrpSpPr/>
          <p:nvPr/>
        </p:nvGrpSpPr>
        <p:grpSpPr>
          <a:xfrm>
            <a:off x="1887060" y="2830397"/>
            <a:ext cx="6282766" cy="447698"/>
            <a:chOff x="1887060" y="2830397"/>
            <a:chExt cx="6282766" cy="447698"/>
          </a:xfrm>
        </p:grpSpPr>
        <p:sp>
          <p:nvSpPr>
            <p:cNvPr id="16" name="AutoShape 2"/>
            <p:cNvSpPr>
              <a:spLocks noChangeArrowheads="1"/>
            </p:cNvSpPr>
            <p:nvPr/>
          </p:nvSpPr>
          <p:spPr bwMode="gray">
            <a:xfrm>
              <a:off x="1887060" y="2830397"/>
              <a:ext cx="809811" cy="447698"/>
            </a:xfrm>
            <a:prstGeom prst="roundRect">
              <a:avLst>
                <a:gd name="adj" fmla="val 9894"/>
              </a:avLst>
            </a:prstGeom>
            <a:solidFill>
              <a:srgbClr val="0070C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4</a:t>
              </a:r>
              <a:endParaRPr lang="en-US" kern="0" dirty="0">
                <a:solidFill>
                  <a:srgbClr val="FFFFFF"/>
                </a:solidFill>
                <a:latin typeface="+mj-lt"/>
                <a:ea typeface="+mn-ea"/>
                <a:cs typeface="+mn-cs"/>
                <a:sym typeface="Myriad Pro" charset="0"/>
              </a:endParaRPr>
            </a:p>
          </p:txBody>
        </p:sp>
        <p:sp>
          <p:nvSpPr>
            <p:cNvPr id="17" name="TextBox 16"/>
            <p:cNvSpPr txBox="1"/>
            <p:nvPr/>
          </p:nvSpPr>
          <p:spPr>
            <a:xfrm>
              <a:off x="2696870" y="2882811"/>
              <a:ext cx="5472956" cy="338554"/>
            </a:xfrm>
            <a:prstGeom prst="rect">
              <a:avLst/>
            </a:prstGeom>
            <a:noFill/>
          </p:spPr>
          <p:txBody>
            <a:bodyPr wrap="square" rtlCol="0">
              <a:spAutoFit/>
            </a:bodyPr>
            <a:lstStyle/>
            <a:p>
              <a:r>
                <a:rPr lang="en-US" dirty="0" smtClean="0"/>
                <a:t>Formulate hypothesis working with Domain Experts.</a:t>
              </a:r>
              <a:endParaRPr lang="en-US" dirty="0"/>
            </a:p>
          </p:txBody>
        </p:sp>
      </p:grpSp>
      <p:grpSp>
        <p:nvGrpSpPr>
          <p:cNvPr id="18" name="Group 17"/>
          <p:cNvGrpSpPr/>
          <p:nvPr/>
        </p:nvGrpSpPr>
        <p:grpSpPr>
          <a:xfrm>
            <a:off x="2303927" y="3408449"/>
            <a:ext cx="6840073" cy="447698"/>
            <a:chOff x="2291965" y="3407665"/>
            <a:chExt cx="6840073" cy="447698"/>
          </a:xfrm>
        </p:grpSpPr>
        <p:sp>
          <p:nvSpPr>
            <p:cNvPr id="19" name="AutoShape 2"/>
            <p:cNvSpPr>
              <a:spLocks noChangeArrowheads="1"/>
            </p:cNvSpPr>
            <p:nvPr/>
          </p:nvSpPr>
          <p:spPr bwMode="gray">
            <a:xfrm>
              <a:off x="2291965" y="3407665"/>
              <a:ext cx="809811" cy="447698"/>
            </a:xfrm>
            <a:prstGeom prst="roundRect">
              <a:avLst>
                <a:gd name="adj" fmla="val 9894"/>
              </a:avLst>
            </a:prstGeom>
            <a:solidFill>
              <a:srgbClr val="7030A0"/>
            </a:solidFill>
            <a:ln w="25400">
              <a:noFill/>
              <a:round/>
              <a:headEnd/>
              <a:tailEnd/>
            </a:ln>
            <a:effectLst>
              <a:innerShdw blurRad="165100" dist="50800" dir="16200000">
                <a:schemeClr val="bg1">
                  <a:alpha val="28000"/>
                </a:schemeClr>
              </a:innerShdw>
            </a:effectLst>
          </p:spPr>
          <p:txBody>
            <a:bodyPr lIns="102852" tIns="102852" rIns="102852" bIns="102852" anchor="ctr" anchorCtr="1"/>
            <a:lstStyle/>
            <a:p>
              <a:pPr algn="ctr" defTabSz="514259" fontAlgn="auto">
                <a:spcBef>
                  <a:spcPts val="0"/>
                </a:spcBef>
                <a:spcAft>
                  <a:spcPts val="0"/>
                </a:spcAft>
                <a:defRPr/>
              </a:pPr>
              <a:r>
                <a:rPr lang="en-US" kern="0" dirty="0" smtClean="0">
                  <a:solidFill>
                    <a:srgbClr val="FFFFFF"/>
                  </a:solidFill>
                  <a:latin typeface="+mj-lt"/>
                  <a:ea typeface="+mn-ea"/>
                  <a:cs typeface="+mn-cs"/>
                  <a:sym typeface="Myriad Pro" charset="0"/>
                </a:rPr>
                <a:t>Step 5</a:t>
              </a:r>
              <a:endParaRPr lang="en-US" kern="0" dirty="0">
                <a:solidFill>
                  <a:srgbClr val="FFFFFF"/>
                </a:solidFill>
                <a:latin typeface="+mj-lt"/>
                <a:ea typeface="+mn-ea"/>
                <a:cs typeface="+mn-cs"/>
                <a:sym typeface="Myriad Pro" charset="0"/>
              </a:endParaRPr>
            </a:p>
          </p:txBody>
        </p:sp>
        <p:sp>
          <p:nvSpPr>
            <p:cNvPr id="20" name="TextBox 19"/>
            <p:cNvSpPr txBox="1"/>
            <p:nvPr/>
          </p:nvSpPr>
          <p:spPr>
            <a:xfrm>
              <a:off x="3101775" y="3465812"/>
              <a:ext cx="6030263" cy="338554"/>
            </a:xfrm>
            <a:prstGeom prst="rect">
              <a:avLst/>
            </a:prstGeom>
            <a:noFill/>
          </p:spPr>
          <p:txBody>
            <a:bodyPr wrap="square" rtlCol="0">
              <a:spAutoFit/>
            </a:bodyPr>
            <a:lstStyle/>
            <a:p>
              <a:r>
                <a:rPr lang="en-US" dirty="0" smtClean="0"/>
                <a:t>Test and repeat steps as needed </a:t>
              </a:r>
              <a:r>
                <a:rPr lang="en-US" dirty="0"/>
                <a:t>until hypothesis is </a:t>
              </a:r>
              <a:r>
                <a:rPr lang="en-US" dirty="0" smtClean="0"/>
                <a:t>answered.</a:t>
              </a:r>
              <a:endParaRPr lang="en-US" dirty="0"/>
            </a:p>
          </p:txBody>
        </p:sp>
      </p:grpSp>
      <p:pic>
        <p:nvPicPr>
          <p:cNvPr id="21" name="Picture 20"/>
          <p:cNvPicPr>
            <a:picLocks noChangeAspect="1"/>
          </p:cNvPicPr>
          <p:nvPr/>
        </p:nvPicPr>
        <p:blipFill>
          <a:blip r:embed="rId2"/>
          <a:stretch>
            <a:fillRect/>
          </a:stretch>
        </p:blipFill>
        <p:spPr>
          <a:xfrm>
            <a:off x="418345" y="3551150"/>
            <a:ext cx="508000" cy="508000"/>
          </a:xfrm>
          <a:prstGeom prst="rect">
            <a:avLst/>
          </a:prstGeom>
        </p:spPr>
      </p:pic>
      <p:pic>
        <p:nvPicPr>
          <p:cNvPr id="22" name="Picture 21"/>
          <p:cNvPicPr>
            <a:picLocks noChangeAspect="1"/>
          </p:cNvPicPr>
          <p:nvPr/>
        </p:nvPicPr>
        <p:blipFill>
          <a:blip r:embed="rId3"/>
          <a:stretch>
            <a:fillRect/>
          </a:stretch>
        </p:blipFill>
        <p:spPr>
          <a:xfrm>
            <a:off x="342145" y="4088149"/>
            <a:ext cx="660400" cy="495300"/>
          </a:xfrm>
          <a:prstGeom prst="rect">
            <a:avLst/>
          </a:prstGeom>
        </p:spPr>
      </p:pic>
    </p:spTree>
    <p:extLst>
      <p:ext uri="{BB962C8B-B14F-4D97-AF65-F5344CB8AC3E}">
        <p14:creationId xmlns:p14="http://schemas.microsoft.com/office/powerpoint/2010/main" val="387135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Splunk_Corporate_PPT_Template_2015">
  <a:themeElements>
    <a:clrScheme name="Splunk Test">
      <a:dk1>
        <a:sysClr val="windowText" lastClr="000000"/>
      </a:dk1>
      <a:lt1>
        <a:sysClr val="window" lastClr="FFFFFF"/>
      </a:lt1>
      <a:dk2>
        <a:srgbClr val="000000"/>
      </a:dk2>
      <a:lt2>
        <a:srgbClr val="EBEBEB"/>
      </a:lt2>
      <a:accent1>
        <a:srgbClr val="5F5F5F"/>
      </a:accent1>
      <a:accent2>
        <a:srgbClr val="00A9E1"/>
      </a:accent2>
      <a:accent3>
        <a:srgbClr val="65A637"/>
      </a:accent3>
      <a:accent4>
        <a:srgbClr val="C0C0C0"/>
      </a:accent4>
      <a:accent5>
        <a:srgbClr val="005F86"/>
      </a:accent5>
      <a:accent6>
        <a:srgbClr val="F2A900"/>
      </a:accent6>
      <a:hlink>
        <a:srgbClr val="00A9FF"/>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mpd="sng">
          <a:solidFill>
            <a:schemeClr val="tx1">
              <a:lumMod val="50000"/>
              <a:lumOff val="5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txDef>
      <a:spPr/>
      <a:bodyPr wrap="square" lIns="51426" tIns="25713" rIns="51426" bIns="25713" rtlCol="0">
        <a:spAutoFit/>
      </a:bodyPr>
      <a:lstStyle>
        <a:defPPr marL="347472" indent="-338328">
          <a:spcAft>
            <a:spcPts val="400"/>
          </a:spcAft>
          <a:buClr>
            <a:schemeClr val="accent4">
              <a:lumMod val="75000"/>
            </a:schemeClr>
          </a:buClr>
          <a:buSzPct val="95000"/>
          <a:buFont typeface="Lucida Grande"/>
          <a:buChar char="●"/>
          <a:defRPr sz="18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Splunk_Corporate_PPT_Template_2015 (2)</Template>
  <TotalTime>881</TotalTime>
  <Words>4418</Words>
  <Application>Microsoft Macintosh PowerPoint</Application>
  <PresentationFormat>On-screen Show (16:9)</PresentationFormat>
  <Paragraphs>576</Paragraphs>
  <Slides>48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Calibri</vt:lpstr>
      <vt:lpstr>Helvetica Neue</vt:lpstr>
      <vt:lpstr>Lucida Grande</vt:lpstr>
      <vt:lpstr>ＭＳ Ｐゴシック</vt:lpstr>
      <vt:lpstr>Myriad Pro</vt:lpstr>
      <vt:lpstr>Wingdings</vt:lpstr>
      <vt:lpstr>Wingdings 3</vt:lpstr>
      <vt:lpstr>ヒラギノ角ゴ ProN W3</vt:lpstr>
      <vt:lpstr>Arial</vt:lpstr>
      <vt:lpstr>Splunk_Corporate_PPT_Template_2015</vt:lpstr>
      <vt:lpstr>Applying Data Science to Suricata</vt:lpstr>
      <vt:lpstr>Disclaimer</vt:lpstr>
      <vt:lpstr>Speaker’s Bio</vt:lpstr>
      <vt:lpstr>Turning Machine Data Into Business Value</vt:lpstr>
      <vt:lpstr>What is Data Science?</vt:lpstr>
      <vt:lpstr>Agenda</vt:lpstr>
      <vt:lpstr>Security Data Analysis</vt:lpstr>
      <vt:lpstr>Correlation != Causation </vt:lpstr>
      <vt:lpstr>5 Step Data Science Methodology for Security OPS</vt:lpstr>
      <vt:lpstr>Applying Data Science to Security OPS</vt:lpstr>
      <vt:lpstr>Security Patterns in Machine Data</vt:lpstr>
      <vt:lpstr>Applying Data Science to Security OPS</vt:lpstr>
      <vt:lpstr>Applying Data Science to Security OPS</vt:lpstr>
      <vt:lpstr>Applying Data Science to Security OPS</vt:lpstr>
      <vt:lpstr>Relevant Data Sources</vt:lpstr>
      <vt:lpstr>Applying Data Science to Security OPS</vt:lpstr>
      <vt:lpstr>Applying Data Science to Security OPS</vt:lpstr>
      <vt:lpstr>Quantitative vs Qualitative Analysis</vt:lpstr>
      <vt:lpstr>Quantitative </vt:lpstr>
      <vt:lpstr>Qualitative</vt:lpstr>
      <vt:lpstr>Visualize Context</vt:lpstr>
      <vt:lpstr>Static to Dynamic Thresholds </vt:lpstr>
      <vt:lpstr>EDA - Descriptive Statistics</vt:lpstr>
      <vt:lpstr>EDA - Descriptive Statistics</vt:lpstr>
      <vt:lpstr>Applying Descriptive Statistics - PCR</vt:lpstr>
      <vt:lpstr>Visualization &amp; Creating Context (EDA)</vt:lpstr>
      <vt:lpstr>Geographical EDA - Visualization</vt:lpstr>
      <vt:lpstr>Cool. So how do I operationalize this?</vt:lpstr>
      <vt:lpstr>Shannon Entropy for EDA &amp; Hunting</vt:lpstr>
      <vt:lpstr>Shannon Entropy for EDA &amp; Hunting</vt:lpstr>
      <vt:lpstr>Correlation – Finding Mirai</vt:lpstr>
      <vt:lpstr>Finding Mirai – Behavioral &amp; Contextual</vt:lpstr>
      <vt:lpstr>Finding Mirai – Behavioral &amp; Contextual</vt:lpstr>
      <vt:lpstr>Machine Learning</vt:lpstr>
      <vt:lpstr>Machine Learning – Security Application</vt:lpstr>
      <vt:lpstr>Machine Learning – Security Application</vt:lpstr>
      <vt:lpstr>Machine Learning – Security Application</vt:lpstr>
      <vt:lpstr>Machine Learning – Security Application</vt:lpstr>
      <vt:lpstr>Machine Learning- Predict Mirai </vt:lpstr>
      <vt:lpstr>Machine Learning- Predict Mirai </vt:lpstr>
      <vt:lpstr>Machine Learning – Next Steps</vt:lpstr>
      <vt:lpstr>Machine Learning - Adaptive Thresholding</vt:lpstr>
      <vt:lpstr>Machine Learning - Adaptive Thresholding</vt:lpstr>
      <vt:lpstr>Recap</vt:lpstr>
      <vt:lpstr>Thank You</vt:lpstr>
      <vt:lpstr>Glossary</vt:lpstr>
      <vt:lpstr>Explore Splunk Analytics</vt:lpstr>
      <vt:lpstr>References &amp; 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Data Science to Suricata</dc:title>
  <dc:creator>Anthony Tellez</dc:creator>
  <cp:lastModifiedBy>Anthony Tellez</cp:lastModifiedBy>
  <cp:revision>57</cp:revision>
  <cp:lastPrinted>2016-11-10T22:38:56Z</cp:lastPrinted>
  <dcterms:created xsi:type="dcterms:W3CDTF">2016-11-08T02:01:29Z</dcterms:created>
  <dcterms:modified xsi:type="dcterms:W3CDTF">2016-11-10T22:39:53Z</dcterms:modified>
</cp:coreProperties>
</file>